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y="5143500" cx="9144000"/>
  <p:notesSz cx="6858000" cy="9144000"/>
  <p:embeddedFontLst>
    <p:embeddedFont>
      <p:font typeface="Proxima Nova"/>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585B749-1E2C-4951-8381-797B7A0D1B29}">
  <a:tblStyle styleId="{6585B749-1E2C-4951-8381-797B7A0D1B2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1" Type="http://schemas.openxmlformats.org/officeDocument/2006/relationships/font" Target="fonts/ProximaNova-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ProximaNova-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ProximaNova-bold.fntdata"/><Relationship Id="rId14" Type="http://schemas.openxmlformats.org/officeDocument/2006/relationships/slide" Target="slides/slide7.xml"/><Relationship Id="rId58" Type="http://schemas.openxmlformats.org/officeDocument/2006/relationships/font" Target="fonts/ProximaNova-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973554b03f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973554b03f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973554b03f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973554b03f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973554b03f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973554b03f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973554b03f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973554b03f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973554b03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973554b03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973554b03f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973554b03f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973554b03f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973554b03f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973554b03f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973554b03f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973554b03f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973554b03f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973554b03f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973554b03f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973554b03f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973554b03f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973554b03f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973554b03f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973554b03f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973554b03f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973554b03f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973554b03f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973554b03f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973554b03f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973554b03f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973554b03f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973554b03f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973554b03f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973554b03f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973554b03f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973554b03f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973554b03f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973554b03f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973554b03f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973554b03f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973554b03f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973554b03f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973554b03f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973554b03f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973554b03f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973554b03f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973554b03f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973554b03f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973554b03f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973554b03f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973554b03f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973554b03f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973554b03f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973554b03f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973554b03f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973554b03f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973554b03f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973554b03f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973554b03f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973554b03f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973554b03f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973554b03f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973554b03f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973554b03f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973554b03f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973554b03f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973554b03f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973554b03f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973554b03f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973554b03f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973554b03f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973554b03f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973554b03f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973554b03f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973554b03f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973554b03f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973554b03f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973554b03f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973554b03f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973554b03f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973554b03f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973554b03f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973554b03f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973554b03f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973554b03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973554b03f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973554b03f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973554b03f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973554b03f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973554b03f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973554b03f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973554b03f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973554b03f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973554b03f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973554b03f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973554b03f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973554b03f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973554b03f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973554b03f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8.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8.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8.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11" Type="http://schemas.openxmlformats.org/officeDocument/2006/relationships/hyperlink" Target="https://www.pythontutorial.net/" TargetMode="External"/><Relationship Id="rId10" Type="http://schemas.openxmlformats.org/officeDocument/2006/relationships/hyperlink" Target="https://docs.python.org/3/tutorial/index.html" TargetMode="External"/><Relationship Id="rId13" Type="http://schemas.openxmlformats.org/officeDocument/2006/relationships/hyperlink" Target="https://www.tutorialspoint.com/python/index.htm" TargetMode="External"/><Relationship Id="rId12" Type="http://schemas.openxmlformats.org/officeDocument/2006/relationships/hyperlink" Target="https://www.tutorialsteacher.com/python" TargetMode="External"/><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hyperlink" Target="https://www.python.org/downloads/" TargetMode="External"/><Relationship Id="rId4" Type="http://schemas.openxmlformats.org/officeDocument/2006/relationships/hyperlink" Target="https://youtu.be/i-MuSAwgwCU" TargetMode="External"/><Relationship Id="rId9" Type="http://schemas.openxmlformats.org/officeDocument/2006/relationships/hyperlink" Target="https://youtu.be/_uQrJ0TkZlc" TargetMode="External"/><Relationship Id="rId15" Type="http://schemas.openxmlformats.org/officeDocument/2006/relationships/hyperlink" Target="https://www.onlinegdb.com/" TargetMode="External"/><Relationship Id="rId14" Type="http://schemas.openxmlformats.org/officeDocument/2006/relationships/hyperlink" Target="https://www.w3schools.com/python/" TargetMode="External"/><Relationship Id="rId16" Type="http://schemas.openxmlformats.org/officeDocument/2006/relationships/image" Target="../media/image1.png"/><Relationship Id="rId5" Type="http://schemas.openxmlformats.org/officeDocument/2006/relationships/hyperlink" Target="https://classroom.google.com/c/NTE5NzI3NDA3NTU1/m/NjA4MjI3MDEwMTc5/details" TargetMode="External"/><Relationship Id="rId6" Type="http://schemas.openxmlformats.org/officeDocument/2006/relationships/hyperlink" Target="https://youtu.be/VC13MkENVoY" TargetMode="External"/><Relationship Id="rId7" Type="http://schemas.openxmlformats.org/officeDocument/2006/relationships/hyperlink" Target="https://youtu.be/GenKovl05YU" TargetMode="External"/><Relationship Id="rId8" Type="http://schemas.openxmlformats.org/officeDocument/2006/relationships/hyperlink" Target="https://youtu.be/riL_xn6BKD8"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5"/>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Introduction to Python</a:t>
            </a:r>
            <a:endParaRPr b="1"/>
          </a:p>
        </p:txBody>
      </p:sp>
      <p:sp>
        <p:nvSpPr>
          <p:cNvPr id="105" name="Google Shape;105;p25"/>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Module 01</a:t>
            </a:r>
            <a:endParaRPr/>
          </a:p>
        </p:txBody>
      </p:sp>
      <p:pic>
        <p:nvPicPr>
          <p:cNvPr id="106" name="Google Shape;106;p25"/>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Displaying Output</a:t>
            </a:r>
            <a:endParaRPr b="1"/>
          </a:p>
        </p:txBody>
      </p:sp>
      <p:sp>
        <p:nvSpPr>
          <p:cNvPr id="169" name="Google Shape;169;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Clr>
                <a:srgbClr val="000000"/>
              </a:buClr>
              <a:buSzPct val="100000"/>
              <a:buChar char="●"/>
            </a:pPr>
            <a:r>
              <a:rPr lang="en">
                <a:solidFill>
                  <a:srgbClr val="000000"/>
                </a:solidFill>
              </a:rPr>
              <a:t>The print() function in Python is used to display information on the screen or console. </a:t>
            </a:r>
            <a:endParaRPr>
              <a:solidFill>
                <a:srgbClr val="000000"/>
              </a:solidFill>
            </a:endParaRPr>
          </a:p>
          <a:p>
            <a:pPr indent="-334327" lvl="0" marL="457200" rtl="0" algn="l">
              <a:spcBef>
                <a:spcPts val="0"/>
              </a:spcBef>
              <a:spcAft>
                <a:spcPts val="0"/>
              </a:spcAft>
              <a:buClr>
                <a:srgbClr val="000000"/>
              </a:buClr>
              <a:buSzPct val="100000"/>
              <a:buChar char="●"/>
            </a:pPr>
            <a:r>
              <a:rPr lang="en">
                <a:solidFill>
                  <a:srgbClr val="000000"/>
                </a:solidFill>
              </a:rPr>
              <a:t>It allows the output text, variables, or values to the standard output device (such as the console or terminal).</a:t>
            </a:r>
            <a:endParaRPr>
              <a:solidFill>
                <a:srgbClr val="000000"/>
              </a:solidFill>
            </a:endParaRPr>
          </a:p>
          <a:p>
            <a:pPr indent="-334327" lvl="0" marL="457200" rtl="0" algn="l">
              <a:spcBef>
                <a:spcPts val="0"/>
              </a:spcBef>
              <a:spcAft>
                <a:spcPts val="0"/>
              </a:spcAft>
              <a:buClr>
                <a:srgbClr val="000000"/>
              </a:buClr>
              <a:buSzPct val="100000"/>
              <a:buChar char="●"/>
            </a:pPr>
            <a:r>
              <a:rPr lang="en">
                <a:solidFill>
                  <a:srgbClr val="000000"/>
                </a:solidFill>
              </a:rPr>
              <a:t>In Python, when using the print() function with comma-separated objects, each object is printed with a space as a separator.</a:t>
            </a:r>
            <a:endParaRPr>
              <a:solidFill>
                <a:srgbClr val="000000"/>
              </a:solidFill>
            </a:endParaRPr>
          </a:p>
          <a:p>
            <a:pPr indent="-334327" lvl="0" marL="457200" rtl="0" algn="l">
              <a:spcBef>
                <a:spcPts val="0"/>
              </a:spcBef>
              <a:spcAft>
                <a:spcPts val="0"/>
              </a:spcAft>
              <a:buClr>
                <a:srgbClr val="000000"/>
              </a:buClr>
              <a:buSzPct val="100000"/>
              <a:buChar char="●"/>
            </a:pPr>
            <a:r>
              <a:rPr lang="en">
                <a:solidFill>
                  <a:srgbClr val="000000"/>
                </a:solidFill>
              </a:rPr>
              <a:t>An argument-less print() function in Python simply outputs a newline character. Essentially, it creates a blank line in the output. </a:t>
            </a:r>
            <a:endParaRPr>
              <a:solidFill>
                <a:srgbClr val="000000"/>
              </a:solidFill>
            </a:endParaRPr>
          </a:p>
          <a:p>
            <a:pPr indent="-334327" lvl="0" marL="457200" rtl="0" algn="l">
              <a:spcBef>
                <a:spcPts val="0"/>
              </a:spcBef>
              <a:spcAft>
                <a:spcPts val="0"/>
              </a:spcAft>
              <a:buClr>
                <a:srgbClr val="000000"/>
              </a:buClr>
              <a:buSzPct val="100000"/>
              <a:buChar char="●"/>
            </a:pPr>
            <a:r>
              <a:rPr lang="en">
                <a:solidFill>
                  <a:srgbClr val="000000"/>
                </a:solidFill>
              </a:rPr>
              <a:t>The backslash (\) within the print() function is used to break a long line of text into multiple lines.</a:t>
            </a:r>
            <a:endParaRPr>
              <a:solidFill>
                <a:srgbClr val="000000"/>
              </a:solidFill>
            </a:endParaRPr>
          </a:p>
          <a:p>
            <a:pPr indent="-334327" lvl="0" marL="457200" rtl="0" algn="l">
              <a:spcBef>
                <a:spcPts val="0"/>
              </a:spcBef>
              <a:spcAft>
                <a:spcPts val="0"/>
              </a:spcAft>
              <a:buClr>
                <a:srgbClr val="000000"/>
              </a:buClr>
              <a:buSzPct val="100000"/>
              <a:buChar char="●"/>
            </a:pPr>
            <a:r>
              <a:rPr lang="en">
                <a:solidFill>
                  <a:srgbClr val="000000"/>
                </a:solidFill>
              </a:rPr>
              <a:t>In Python, you can break a code statement into multiple lines for readability using the backslash (\). This is particularly useful for long lines of code that may be more readable when split into smaller parts.</a:t>
            </a:r>
            <a:endParaRPr>
              <a:solidFill>
                <a:srgbClr val="000000"/>
              </a:solidFill>
            </a:endParaRPr>
          </a:p>
        </p:txBody>
      </p:sp>
      <p:pic>
        <p:nvPicPr>
          <p:cNvPr id="170" name="Google Shape;170;p34"/>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Displaying Output</a:t>
            </a:r>
            <a:endParaRPr b="1"/>
          </a:p>
        </p:txBody>
      </p:sp>
      <p:sp>
        <p:nvSpPr>
          <p:cNvPr id="176" name="Google Shape;176;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In Python, the semicolon (;) is used to separate multiple statements on a single line. It allows you to write more than one statement on a single line, although this is not a common or recommended practice for readability. It's more conventional to write one statement per line for easier code understanding and maintenance.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When populating a data collection (like a list, dictionary, tuple, etc.) over multiple lines for readability in Python, you can use parentheses (), square brackets [], or curly braces {} to define the collection and spread the contents across multiple lines.</a:t>
            </a:r>
            <a:endParaRPr>
              <a:solidFill>
                <a:srgbClr val="000000"/>
              </a:solidFill>
            </a:endParaRPr>
          </a:p>
        </p:txBody>
      </p:sp>
      <p:pic>
        <p:nvPicPr>
          <p:cNvPr id="177" name="Google Shape;177;p35"/>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Indentation in Python</a:t>
            </a:r>
            <a:endParaRPr b="1"/>
          </a:p>
        </p:txBody>
      </p:sp>
      <p:sp>
        <p:nvSpPr>
          <p:cNvPr id="183" name="Google Shape;183;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Leading space or tab at the beginning of the line is considered as indentation level of the line, which is used to determine the group of statements. Statements with the same level of indentation considered as a group or block.</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For example, functions, classes, or loops in Python contains a block of statements to be executed. Other programming languages such as C# or Java use curly braces { } to denote a block of code. Python uses indentation (a space or a tab) to denote a block of statements.</a:t>
            </a:r>
            <a:endParaRPr>
              <a:solidFill>
                <a:srgbClr val="000000"/>
              </a:solidFill>
            </a:endParaRPr>
          </a:p>
        </p:txBody>
      </p:sp>
      <p:pic>
        <p:nvPicPr>
          <p:cNvPr id="184" name="Google Shape;184;p36"/>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Indentation Rules</a:t>
            </a:r>
            <a:endParaRPr b="1"/>
          </a:p>
        </p:txBody>
      </p:sp>
      <p:sp>
        <p:nvSpPr>
          <p:cNvPr id="190" name="Google Shape;190;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Use the colon : to start a block and press Enter.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All the lines in a block must use the same indentation, either space or a tab.</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Python recommends four spaces as indentation to make the code more readable. Do not mix space and tab in the same block.</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 block can have inner blocks with next level indentation.</a:t>
            </a:r>
            <a:endParaRPr>
              <a:solidFill>
                <a:srgbClr val="000000"/>
              </a:solidFill>
            </a:endParaRPr>
          </a:p>
        </p:txBody>
      </p:sp>
      <p:pic>
        <p:nvPicPr>
          <p:cNvPr id="191" name="Google Shape;191;p37"/>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Comments in Python</a:t>
            </a:r>
            <a:endParaRPr b="1"/>
          </a:p>
        </p:txBody>
      </p:sp>
      <p:sp>
        <p:nvSpPr>
          <p:cNvPr id="197" name="Google Shape;197;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In a Python script, the symbol # indicates the start of a comment line.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In Python, there is no provision to write multi-line comments, or a block comment.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For multi-line comments, each line should have the # symbol at the start.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 triple quoted multi-line string is also treated as a comment if it is not a docstring of the function or the class.</a:t>
            </a:r>
            <a:endParaRPr>
              <a:solidFill>
                <a:srgbClr val="000000"/>
              </a:solidFill>
            </a:endParaRPr>
          </a:p>
        </p:txBody>
      </p:sp>
      <p:pic>
        <p:nvPicPr>
          <p:cNvPr id="198" name="Google Shape;198;p38"/>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Docstring in Python</a:t>
            </a:r>
            <a:endParaRPr b="1"/>
          </a:p>
        </p:txBody>
      </p:sp>
      <p:sp>
        <p:nvSpPr>
          <p:cNvPr id="204" name="Google Shape;204;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Clr>
                <a:srgbClr val="000000"/>
              </a:buClr>
              <a:buSzPct val="100000"/>
              <a:buChar char="●"/>
            </a:pPr>
            <a:r>
              <a:rPr lang="en">
                <a:solidFill>
                  <a:srgbClr val="000000"/>
                </a:solidFill>
              </a:rPr>
              <a:t>In Python, a docstring is a string literal that occurs as the first statement in a module, function, class, or method definition. While comments are intended for any explanatory text within the code, docstrings specifically describe the purpose, usage, and details of the defined function, module, class, etc.</a:t>
            </a:r>
            <a:endParaRPr>
              <a:solidFill>
                <a:srgbClr val="000000"/>
              </a:solidFill>
            </a:endParaRPr>
          </a:p>
          <a:p>
            <a:pPr indent="-325755" lvl="0" marL="457200" rtl="0" algn="l">
              <a:spcBef>
                <a:spcPts val="0"/>
              </a:spcBef>
              <a:spcAft>
                <a:spcPts val="0"/>
              </a:spcAft>
              <a:buClr>
                <a:srgbClr val="000000"/>
              </a:buClr>
              <a:buSzPct val="100000"/>
              <a:buChar char="●"/>
            </a:pPr>
            <a:r>
              <a:rPr lang="en">
                <a:solidFill>
                  <a:srgbClr val="000000"/>
                </a:solidFill>
              </a:rPr>
              <a:t>Unlike comments, which are meant for code readability and are ignored by the Python interpreter, docstrings serve as a form of in-code documentation and can be accessed programmatically to retrieve information about the defined functions, modules, classes, or methods.</a:t>
            </a:r>
            <a:endParaRPr>
              <a:solidFill>
                <a:srgbClr val="000000"/>
              </a:solidFill>
            </a:endParaRPr>
          </a:p>
          <a:p>
            <a:pPr indent="-325755" lvl="0" marL="457200" rtl="0" algn="l">
              <a:spcBef>
                <a:spcPts val="0"/>
              </a:spcBef>
              <a:spcAft>
                <a:spcPts val="0"/>
              </a:spcAft>
              <a:buClr>
                <a:srgbClr val="000000"/>
              </a:buClr>
              <a:buSzPct val="100000"/>
              <a:buChar char="●"/>
            </a:pPr>
            <a:r>
              <a:rPr lang="en">
                <a:solidFill>
                  <a:srgbClr val="000000"/>
                </a:solidFill>
              </a:rPr>
              <a:t>In Python, the __doc__ attribute is used to access the docstring of a module, function, class, or method.</a:t>
            </a:r>
            <a:endParaRPr>
              <a:solidFill>
                <a:srgbClr val="000000"/>
              </a:solidFill>
            </a:endParaRPr>
          </a:p>
          <a:p>
            <a:pPr indent="-325755" lvl="0" marL="457200" rtl="0" algn="l">
              <a:spcBef>
                <a:spcPts val="0"/>
              </a:spcBef>
              <a:spcAft>
                <a:spcPts val="0"/>
              </a:spcAft>
              <a:buClr>
                <a:srgbClr val="000000"/>
              </a:buClr>
              <a:buSzPct val="100000"/>
              <a:buChar char="●"/>
            </a:pPr>
            <a:r>
              <a:rPr lang="en">
                <a:solidFill>
                  <a:srgbClr val="000000"/>
                </a:solidFill>
              </a:rPr>
              <a:t>The help() function is used to display information about the purpose and usage of objects, such as modules, functions, classes, and methods. When help() is invoked with an object as an argument, it looks for the object's __doc__ attribute to provide relevant details.</a:t>
            </a:r>
            <a:endParaRPr>
              <a:solidFill>
                <a:srgbClr val="000000"/>
              </a:solidFill>
            </a:endParaRPr>
          </a:p>
        </p:txBody>
      </p:sp>
      <p:pic>
        <p:nvPicPr>
          <p:cNvPr id="205" name="Google Shape;205;p39"/>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Docstring in Python</a:t>
            </a:r>
            <a:endParaRPr b="1"/>
          </a:p>
        </p:txBody>
      </p:sp>
      <p:sp>
        <p:nvSpPr>
          <p:cNvPr id="211" name="Google Shape;211;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Clr>
                <a:srgbClr val="000000"/>
              </a:buClr>
              <a:buSzPct val="100000"/>
              <a:buChar char="●"/>
            </a:pPr>
            <a:r>
              <a:rPr lang="en">
                <a:solidFill>
                  <a:srgbClr val="000000"/>
                </a:solidFill>
              </a:rPr>
              <a:t>In Python, the convention for docstrings involves using triple quotes (''' ''') to encapsulate the documentation string. There are several common practices in terms of formatting the content within docstrings:</a:t>
            </a:r>
            <a:endParaRPr>
              <a:solidFill>
                <a:srgbClr val="000000"/>
              </a:solidFill>
            </a:endParaRPr>
          </a:p>
          <a:p>
            <a:pPr indent="-304165" lvl="1" marL="914400" rtl="0" algn="l">
              <a:spcBef>
                <a:spcPts val="0"/>
              </a:spcBef>
              <a:spcAft>
                <a:spcPts val="0"/>
              </a:spcAft>
              <a:buClr>
                <a:srgbClr val="000000"/>
              </a:buClr>
              <a:buSzPct val="100000"/>
              <a:buChar char="○"/>
            </a:pPr>
            <a:r>
              <a:rPr lang="en">
                <a:solidFill>
                  <a:srgbClr val="000000"/>
                </a:solidFill>
              </a:rPr>
              <a:t>Module-level docstring: Placed at the beginning of a module to describe its contents.</a:t>
            </a:r>
            <a:endParaRPr>
              <a:solidFill>
                <a:srgbClr val="000000"/>
              </a:solidFill>
            </a:endParaRPr>
          </a:p>
          <a:p>
            <a:pPr indent="-304165" lvl="1" marL="914400" rtl="0" algn="l">
              <a:spcBef>
                <a:spcPts val="0"/>
              </a:spcBef>
              <a:spcAft>
                <a:spcPts val="0"/>
              </a:spcAft>
              <a:buClr>
                <a:srgbClr val="000000"/>
              </a:buClr>
              <a:buSzPct val="100000"/>
              <a:buChar char="○"/>
            </a:pPr>
            <a:r>
              <a:rPr lang="en">
                <a:solidFill>
                  <a:srgbClr val="000000"/>
                </a:solidFill>
              </a:rPr>
              <a:t>Function/Method docstring: Placed just below the function definition line to explain its purpose, arguments, and return value.</a:t>
            </a:r>
            <a:endParaRPr>
              <a:solidFill>
                <a:srgbClr val="000000"/>
              </a:solidFill>
            </a:endParaRPr>
          </a:p>
          <a:p>
            <a:pPr indent="-304165" lvl="1" marL="914400" rtl="0" algn="l">
              <a:spcBef>
                <a:spcPts val="0"/>
              </a:spcBef>
              <a:spcAft>
                <a:spcPts val="0"/>
              </a:spcAft>
              <a:buClr>
                <a:srgbClr val="000000"/>
              </a:buClr>
              <a:buSzPct val="100000"/>
              <a:buChar char="○"/>
            </a:pPr>
            <a:r>
              <a:rPr lang="en">
                <a:solidFill>
                  <a:srgbClr val="000000"/>
                </a:solidFill>
              </a:rPr>
              <a:t>Class docstring: Placed at the beginning of a class to describe its purpose, attributes, and methods.</a:t>
            </a:r>
            <a:endParaRPr>
              <a:solidFill>
                <a:srgbClr val="000000"/>
              </a:solidFill>
            </a:endParaRPr>
          </a:p>
          <a:p>
            <a:pPr indent="-325755" lvl="0" marL="457200" rtl="0" algn="l">
              <a:spcBef>
                <a:spcPts val="0"/>
              </a:spcBef>
              <a:spcAft>
                <a:spcPts val="0"/>
              </a:spcAft>
              <a:buClr>
                <a:srgbClr val="000000"/>
              </a:buClr>
              <a:buSzPct val="100000"/>
              <a:buChar char="●"/>
            </a:pPr>
            <a:r>
              <a:rPr lang="en">
                <a:solidFill>
                  <a:srgbClr val="000000"/>
                </a:solidFill>
              </a:rPr>
              <a:t>Sphinx Docstring Formatting</a:t>
            </a:r>
            <a:endParaRPr>
              <a:solidFill>
                <a:srgbClr val="000000"/>
              </a:solidFill>
            </a:endParaRPr>
          </a:p>
          <a:p>
            <a:pPr indent="-304165" lvl="1" marL="914400" rtl="0" algn="l">
              <a:spcBef>
                <a:spcPts val="0"/>
              </a:spcBef>
              <a:spcAft>
                <a:spcPts val="0"/>
              </a:spcAft>
              <a:buClr>
                <a:srgbClr val="000000"/>
              </a:buClr>
              <a:buSzPct val="100000"/>
              <a:buChar char="○"/>
            </a:pPr>
            <a:r>
              <a:rPr lang="en">
                <a:solidFill>
                  <a:srgbClr val="000000"/>
                </a:solidFill>
              </a:rPr>
              <a:t>Sphinx is a tool that utilizes specific conventions for formatting docstrings. It follows the reStructuredText (reST) markup language. This docstring format includes :param and :return tags to specify parameters and return values.</a:t>
            </a:r>
            <a:endParaRPr>
              <a:solidFill>
                <a:srgbClr val="000000"/>
              </a:solidFill>
            </a:endParaRPr>
          </a:p>
          <a:p>
            <a:pPr indent="-325755" lvl="0" marL="457200" rtl="0" algn="l">
              <a:spcBef>
                <a:spcPts val="0"/>
              </a:spcBef>
              <a:spcAft>
                <a:spcPts val="0"/>
              </a:spcAft>
              <a:buClr>
                <a:srgbClr val="000000"/>
              </a:buClr>
              <a:buSzPct val="100000"/>
              <a:buChar char="●"/>
            </a:pPr>
            <a:r>
              <a:rPr lang="en">
                <a:solidFill>
                  <a:srgbClr val="000000"/>
                </a:solidFill>
              </a:rPr>
              <a:t>Google Python Style Guide Docstring Formatting</a:t>
            </a:r>
            <a:endParaRPr>
              <a:solidFill>
                <a:srgbClr val="000000"/>
              </a:solidFill>
            </a:endParaRPr>
          </a:p>
          <a:p>
            <a:pPr indent="-304165" lvl="1" marL="914400" rtl="0" algn="l">
              <a:spcBef>
                <a:spcPts val="0"/>
              </a:spcBef>
              <a:spcAft>
                <a:spcPts val="0"/>
              </a:spcAft>
              <a:buClr>
                <a:srgbClr val="000000"/>
              </a:buClr>
              <a:buSzPct val="100000"/>
              <a:buChar char="○"/>
            </a:pPr>
            <a:r>
              <a:rPr lang="en">
                <a:solidFill>
                  <a:srgbClr val="000000"/>
                </a:solidFill>
              </a:rPr>
              <a:t>The Google Python Style Guide suggests a specific format for docstrings. Google's format includes the use of Args and Returns sections to specify function parameters and return values. It also encourages specifying the data types of each parameter, using (type) after the parameter name in parentheses. The """ at the beginning and end represents a multi-line docstring.</a:t>
            </a:r>
            <a:endParaRPr>
              <a:solidFill>
                <a:srgbClr val="000000"/>
              </a:solidFill>
            </a:endParaRPr>
          </a:p>
        </p:txBody>
      </p:sp>
      <p:pic>
        <p:nvPicPr>
          <p:cNvPr id="212" name="Google Shape;212;p40"/>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More on the print()</a:t>
            </a:r>
            <a:endParaRPr b="1"/>
          </a:p>
        </p:txBody>
      </p:sp>
      <p:sp>
        <p:nvSpPr>
          <p:cNvPr id="218" name="Google Shape;218;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The Python print() function's has various uses for displaying output, such as printing individual variables, displaying multiple variables together, utilizing descriptors, and leveraging f-strings for formatted output.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print() function in Python allows you to control the display of content in the console or output window. It enables the showcasing of the various types of information, such as strings, numbers, and variable values, and provides different options for formatting the displayed output.</a:t>
            </a:r>
            <a:endParaRPr>
              <a:solidFill>
                <a:srgbClr val="000000"/>
              </a:solidFill>
            </a:endParaRPr>
          </a:p>
        </p:txBody>
      </p:sp>
      <p:pic>
        <p:nvPicPr>
          <p:cNvPr id="219" name="Google Shape;219;p41"/>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More on the print()</a:t>
            </a:r>
            <a:endParaRPr b="1"/>
          </a:p>
        </p:txBody>
      </p:sp>
      <p:sp>
        <p:nvSpPr>
          <p:cNvPr id="225" name="Google Shape;225;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Char char="●"/>
            </a:pPr>
            <a:r>
              <a:rPr lang="en">
                <a:solidFill>
                  <a:srgbClr val="000000"/>
                </a:solidFill>
              </a:rPr>
              <a:t>Controlling display:</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Display Blank Line: Using print() with no arguments will print a blank line, creating space in the output window.</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Printing Variables: You can directly print the value of variables, like name or age, using print().</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Display Multiple Variables: By including multiple variables or values separated by commas within print(), you can display them together.</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Utilize Newline Characters: Incorporating \n within a string will print a newline character, creating a line break in the output.</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Formatted Output with f-strings: F-strings, specified by the letter 'f' before the string and using curly braces {} to embed variables, provide a method for displaying formatted content with specific variables in a sentence.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Raw String: In Python, a raw string is used to interpret backslashes (\) literally, treating them as ordinary characters rather than escape characters. This is achieved by adding an 'r' before the opening quotation mark in a string.</a:t>
            </a:r>
            <a:endParaRPr>
              <a:solidFill>
                <a:srgbClr val="000000"/>
              </a:solidFill>
            </a:endParaRPr>
          </a:p>
        </p:txBody>
      </p:sp>
      <p:pic>
        <p:nvPicPr>
          <p:cNvPr id="226" name="Google Shape;226;p42"/>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More on the print()</a:t>
            </a:r>
            <a:endParaRPr b="1"/>
          </a:p>
        </p:txBody>
      </p:sp>
      <p:sp>
        <p:nvSpPr>
          <p:cNvPr id="232" name="Google Shape;232;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Char char="●"/>
            </a:pPr>
            <a:r>
              <a:rPr lang="en">
                <a:solidFill>
                  <a:srgbClr val="000000"/>
                </a:solidFill>
              </a:rPr>
              <a:t>The print() function in Python is a versatile tool for displaying information. It accepts several parameters that provide flexibility in formatting the output.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print() function's main parameters include: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objects: This is the primary argument and represents the content to be printed. It can accept multiple objects separated by commas.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sep: This parameter is used to specify the separator between the objects. The default value is a space '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end: This defines what should be printed at the end. By default, it's the newline character '\n', which moves the cursor to the next line.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You can use the print() function in conjunction with file handling to direct the output to a text file in Python. The file parameter in print() allows you to specify the file to which the output will be written.</a:t>
            </a:r>
            <a:endParaRPr>
              <a:solidFill>
                <a:srgbClr val="000000"/>
              </a:solidFill>
            </a:endParaRPr>
          </a:p>
        </p:txBody>
      </p:sp>
      <p:pic>
        <p:nvPicPr>
          <p:cNvPr id="233" name="Google Shape;233;p43"/>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Outline</a:t>
            </a:r>
            <a:endParaRPr b="1"/>
          </a:p>
        </p:txBody>
      </p:sp>
      <p:sp>
        <p:nvSpPr>
          <p:cNvPr id="112" name="Google Shape;11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Basics of Python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General Syntax in Python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Input and Output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Objects and Types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Naming Conventions and Casting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Data Types and Built-in Function</a:t>
            </a:r>
            <a:endParaRPr>
              <a:solidFill>
                <a:srgbClr val="000000"/>
              </a:solidFill>
            </a:endParaRPr>
          </a:p>
        </p:txBody>
      </p:sp>
      <p:pic>
        <p:nvPicPr>
          <p:cNvPr id="113" name="Google Shape;113;p26"/>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114" name="Google Shape;114;p26"/>
          <p:cNvPicPr preferRelativeResize="0"/>
          <p:nvPr/>
        </p:nvPicPr>
        <p:blipFill>
          <a:blip r:embed="rId4">
            <a:alphaModFix/>
          </a:blip>
          <a:stretch>
            <a:fillRect/>
          </a:stretch>
        </p:blipFill>
        <p:spPr>
          <a:xfrm>
            <a:off x="6196575" y="1346088"/>
            <a:ext cx="2528125" cy="3098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Simulation [01]</a:t>
            </a:r>
            <a:endParaRPr b="1"/>
          </a:p>
        </p:txBody>
      </p:sp>
      <p:sp>
        <p:nvSpPr>
          <p:cNvPr id="239" name="Google Shape;239;p44"/>
          <p:cNvSpPr txBox="1"/>
          <p:nvPr>
            <p:ph idx="1" type="body"/>
          </p:nvPr>
        </p:nvSpPr>
        <p:spPr>
          <a:xfrm>
            <a:off x="311700" y="1152475"/>
            <a:ext cx="3229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Simulation Day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SimulationDay01-01_JTB.py</a:t>
            </a:r>
            <a:endParaRPr b="1">
              <a:solidFill>
                <a:srgbClr val="000000"/>
              </a:solidFill>
            </a:endParaRPr>
          </a:p>
        </p:txBody>
      </p:sp>
      <p:pic>
        <p:nvPicPr>
          <p:cNvPr id="240" name="Google Shape;240;p44"/>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241" name="Google Shape;241;p44"/>
          <p:cNvPicPr preferRelativeResize="0"/>
          <p:nvPr/>
        </p:nvPicPr>
        <p:blipFill rotWithShape="1">
          <a:blip r:embed="rId4">
            <a:alphaModFix/>
          </a:blip>
          <a:srcRect b="0" l="0" r="0" t="0"/>
          <a:stretch/>
        </p:blipFill>
        <p:spPr>
          <a:xfrm>
            <a:off x="3986175" y="752469"/>
            <a:ext cx="4762500" cy="3762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5"/>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247" name="Google Shape;247;p45"/>
          <p:cNvPicPr preferRelativeResize="0"/>
          <p:nvPr/>
        </p:nvPicPr>
        <p:blipFill>
          <a:blip r:embed="rId4">
            <a:alphaModFix/>
          </a:blip>
          <a:stretch>
            <a:fillRect/>
          </a:stretch>
        </p:blipFill>
        <p:spPr>
          <a:xfrm>
            <a:off x="3174400" y="284326"/>
            <a:ext cx="5817200" cy="4360725"/>
          </a:xfrm>
          <a:prstGeom prst="rect">
            <a:avLst/>
          </a:prstGeom>
          <a:noFill/>
          <a:ln>
            <a:noFill/>
          </a:ln>
        </p:spPr>
      </p:pic>
      <p:sp>
        <p:nvSpPr>
          <p:cNvPr id="248" name="Google Shape;248;p45"/>
          <p:cNvSpPr txBox="1"/>
          <p:nvPr>
            <p:ph type="title"/>
          </p:nvPr>
        </p:nvSpPr>
        <p:spPr>
          <a:xfrm>
            <a:off x="350475" y="710775"/>
            <a:ext cx="3462000" cy="120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Let’s work on the problem set!!!</a:t>
            </a:r>
            <a:endParaRPr b="1"/>
          </a:p>
        </p:txBody>
      </p:sp>
      <p:sp>
        <p:nvSpPr>
          <p:cNvPr id="249" name="Google Shape;249;p45"/>
          <p:cNvSpPr txBox="1"/>
          <p:nvPr>
            <p:ph idx="1" type="body"/>
          </p:nvPr>
        </p:nvSpPr>
        <p:spPr>
          <a:xfrm>
            <a:off x="350475" y="2326200"/>
            <a:ext cx="3229200" cy="155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Problem Set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PS01_JTB.py</a:t>
            </a:r>
            <a:endParaRPr b="1">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Trainer’s Tips 01:</a:t>
            </a:r>
            <a:endParaRPr b="1"/>
          </a:p>
        </p:txBody>
      </p:sp>
      <p:sp>
        <p:nvSpPr>
          <p:cNvPr id="255" name="Google Shape;255;p46"/>
          <p:cNvSpPr txBox="1"/>
          <p:nvPr>
            <p:ph idx="1" type="body"/>
          </p:nvPr>
        </p:nvSpPr>
        <p:spPr>
          <a:xfrm>
            <a:off x="922550" y="1262425"/>
            <a:ext cx="35979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300">
                <a:solidFill>
                  <a:srgbClr val="000000"/>
                </a:solidFill>
              </a:rPr>
              <a:t>CONTENT CONTROL</a:t>
            </a:r>
            <a:endParaRPr b="1" sz="2300">
              <a:solidFill>
                <a:srgbClr val="000000"/>
              </a:solidFill>
            </a:endParaRPr>
          </a:p>
          <a:p>
            <a:pPr indent="0" lvl="0" marL="0" rtl="0" algn="l">
              <a:spcBef>
                <a:spcPts val="1200"/>
              </a:spcBef>
              <a:spcAft>
                <a:spcPts val="1200"/>
              </a:spcAft>
              <a:buNone/>
            </a:pPr>
            <a:r>
              <a:rPr lang="en">
                <a:solidFill>
                  <a:srgbClr val="000000"/>
                </a:solidFill>
              </a:rPr>
              <a:t>Trainer’s must set the coverage of the training modules which includes targets or objectives, requirements, expectations, and timelines.</a:t>
            </a:r>
            <a:endParaRPr>
              <a:solidFill>
                <a:srgbClr val="000000"/>
              </a:solidFill>
            </a:endParaRPr>
          </a:p>
        </p:txBody>
      </p:sp>
      <p:pic>
        <p:nvPicPr>
          <p:cNvPr id="256" name="Google Shape;256;p46"/>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257" name="Google Shape;257;p46"/>
          <p:cNvPicPr preferRelativeResize="0"/>
          <p:nvPr/>
        </p:nvPicPr>
        <p:blipFill>
          <a:blip r:embed="rId4">
            <a:alphaModFix/>
          </a:blip>
          <a:stretch>
            <a:fillRect/>
          </a:stretch>
        </p:blipFill>
        <p:spPr>
          <a:xfrm>
            <a:off x="4914075" y="725763"/>
            <a:ext cx="3691975" cy="3691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Getting User Input</a:t>
            </a:r>
            <a:endParaRPr b="1"/>
          </a:p>
        </p:txBody>
      </p:sp>
      <p:sp>
        <p:nvSpPr>
          <p:cNvPr id="263" name="Google Shape;263;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The input() function is a part of the core library of standard Python distribution.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input() reads the key strokes as a string object which can be referred to by a variable having a suitable name.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input() function in Python can be used without parameters, and it simply waits for user input. It displays the cursor to the user and waits for text entry without showing any prompt.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input() function in Python always returns a string, regardless of the entered value by the user. This function takes user input as a string, and if you want to use it as a different data type, you need to cast it accordingly.</a:t>
            </a:r>
            <a:endParaRPr>
              <a:solidFill>
                <a:srgbClr val="000000"/>
              </a:solidFill>
            </a:endParaRPr>
          </a:p>
        </p:txBody>
      </p:sp>
      <p:pic>
        <p:nvPicPr>
          <p:cNvPr id="264" name="Google Shape;264;p47"/>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8"/>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Variables: Declaration, Assignment, Object ID, and Naming Conventions</a:t>
            </a:r>
            <a:endParaRPr b="1"/>
          </a:p>
        </p:txBody>
      </p:sp>
      <p:sp>
        <p:nvSpPr>
          <p:cNvPr id="270" name="Google Shape;270;p48"/>
          <p:cNvSpPr txBox="1"/>
          <p:nvPr>
            <p:ph idx="1" type="body"/>
          </p:nvPr>
        </p:nvSpPr>
        <p:spPr>
          <a:xfrm>
            <a:off x="311700" y="1457275"/>
            <a:ext cx="8520600" cy="2454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Char char="●"/>
            </a:pPr>
            <a:r>
              <a:rPr lang="en">
                <a:solidFill>
                  <a:srgbClr val="000000"/>
                </a:solidFill>
              </a:rPr>
              <a:t>Variable in Python is a name given to a value, so that it becomes easy to refer a value later on.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 variable points to an object.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 literal value is assigned to a variable using the = operator where the left side should be the name of a variable, and the right side should be a value.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age = 35</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num = 7</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address = “Butuan City”</a:t>
            </a:r>
            <a:endParaRPr>
              <a:solidFill>
                <a:srgbClr val="000000"/>
              </a:solidFill>
            </a:endParaRPr>
          </a:p>
        </p:txBody>
      </p:sp>
      <p:pic>
        <p:nvPicPr>
          <p:cNvPr id="271" name="Google Shape;271;p48"/>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Naming Conventions</a:t>
            </a:r>
            <a:endParaRPr b="1"/>
          </a:p>
        </p:txBody>
      </p:sp>
      <p:sp>
        <p:nvSpPr>
          <p:cNvPr id="277" name="Google Shape;277;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The Python program can contain variables, functions, classes, modules, packages, etc. Identifier is the name given to these programming elements. An identifier should start with either an alphabet letter (lower or upper case) or an underscore (_). After that, more than one alphabet letter (a-z or A-Z), digits (0-9), or underscores may be used to form an identifier. No other characters are allowed.</a:t>
            </a:r>
            <a:endParaRPr>
              <a:solidFill>
                <a:srgbClr val="000000"/>
              </a:solidFill>
            </a:endParaRPr>
          </a:p>
        </p:txBody>
      </p:sp>
      <p:pic>
        <p:nvPicPr>
          <p:cNvPr id="278" name="Google Shape;278;p49"/>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Naming Conventions</a:t>
            </a:r>
            <a:endParaRPr b="1"/>
          </a:p>
        </p:txBody>
      </p:sp>
      <p:sp>
        <p:nvSpPr>
          <p:cNvPr id="284" name="Google Shape;284;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Clr>
                <a:srgbClr val="000000"/>
              </a:buClr>
              <a:buSzPct val="100000"/>
              <a:buChar char="●"/>
            </a:pPr>
            <a:r>
              <a:rPr lang="en">
                <a:solidFill>
                  <a:srgbClr val="000000"/>
                </a:solidFill>
              </a:rPr>
              <a:t>Identifiers in Python are case sensitive, which means variables named age and Age are different.</a:t>
            </a:r>
            <a:endParaRPr>
              <a:solidFill>
                <a:srgbClr val="000000"/>
              </a:solidFill>
            </a:endParaRPr>
          </a:p>
          <a:p>
            <a:pPr indent="-325755" lvl="0" marL="457200" rtl="0" algn="l">
              <a:spcBef>
                <a:spcPts val="0"/>
              </a:spcBef>
              <a:spcAft>
                <a:spcPts val="0"/>
              </a:spcAft>
              <a:buClr>
                <a:srgbClr val="000000"/>
              </a:buClr>
              <a:buSzPct val="100000"/>
              <a:buChar char="●"/>
            </a:pPr>
            <a:r>
              <a:rPr lang="en">
                <a:solidFill>
                  <a:srgbClr val="000000"/>
                </a:solidFill>
              </a:rPr>
              <a:t>Class names should use the TitleCase convention. It should begin with an uppercase alphabet letter e.g. MyClass, Employee, Person.</a:t>
            </a:r>
            <a:endParaRPr>
              <a:solidFill>
                <a:srgbClr val="000000"/>
              </a:solidFill>
            </a:endParaRPr>
          </a:p>
          <a:p>
            <a:pPr indent="-325755" lvl="0" marL="457200" rtl="0" algn="l">
              <a:spcBef>
                <a:spcPts val="0"/>
              </a:spcBef>
              <a:spcAft>
                <a:spcPts val="0"/>
              </a:spcAft>
              <a:buClr>
                <a:srgbClr val="000000"/>
              </a:buClr>
              <a:buSzPct val="100000"/>
              <a:buChar char="●"/>
            </a:pPr>
            <a:r>
              <a:rPr lang="en">
                <a:solidFill>
                  <a:srgbClr val="000000"/>
                </a:solidFill>
              </a:rPr>
              <a:t>Function names should be in lowercase. Multiple words should be separated by underscores, e.g. add(num), calculate_tax(amount).</a:t>
            </a:r>
            <a:endParaRPr>
              <a:solidFill>
                <a:srgbClr val="000000"/>
              </a:solidFill>
            </a:endParaRPr>
          </a:p>
          <a:p>
            <a:pPr indent="-325755" lvl="0" marL="457200" rtl="0" algn="l">
              <a:spcBef>
                <a:spcPts val="0"/>
              </a:spcBef>
              <a:spcAft>
                <a:spcPts val="0"/>
              </a:spcAft>
              <a:buClr>
                <a:srgbClr val="000000"/>
              </a:buClr>
              <a:buSzPct val="100000"/>
              <a:buChar char="●"/>
            </a:pPr>
            <a:r>
              <a:rPr lang="en">
                <a:solidFill>
                  <a:srgbClr val="000000"/>
                </a:solidFill>
              </a:rPr>
              <a:t>Variable names in the function should be in lowercase e.g., x, num, salary.</a:t>
            </a:r>
            <a:endParaRPr>
              <a:solidFill>
                <a:srgbClr val="000000"/>
              </a:solidFill>
            </a:endParaRPr>
          </a:p>
          <a:p>
            <a:pPr indent="-325755" lvl="0" marL="457200" rtl="0" algn="l">
              <a:spcBef>
                <a:spcPts val="0"/>
              </a:spcBef>
              <a:spcAft>
                <a:spcPts val="0"/>
              </a:spcAft>
              <a:buClr>
                <a:srgbClr val="000000"/>
              </a:buClr>
              <a:buSzPct val="100000"/>
              <a:buChar char="●"/>
            </a:pPr>
            <a:r>
              <a:rPr lang="en">
                <a:solidFill>
                  <a:srgbClr val="000000"/>
                </a:solidFill>
              </a:rPr>
              <a:t>Module and package names should be in lowercase e.g., mymodule, tax_calculation. Use underscores to improve readability.</a:t>
            </a:r>
            <a:endParaRPr>
              <a:solidFill>
                <a:srgbClr val="000000"/>
              </a:solidFill>
            </a:endParaRPr>
          </a:p>
          <a:p>
            <a:pPr indent="-325755" lvl="0" marL="457200" rtl="0" algn="l">
              <a:spcBef>
                <a:spcPts val="0"/>
              </a:spcBef>
              <a:spcAft>
                <a:spcPts val="0"/>
              </a:spcAft>
              <a:buClr>
                <a:srgbClr val="000000"/>
              </a:buClr>
              <a:buSzPct val="100000"/>
              <a:buChar char="●"/>
            </a:pPr>
            <a:r>
              <a:rPr lang="en">
                <a:solidFill>
                  <a:srgbClr val="000000"/>
                </a:solidFill>
              </a:rPr>
              <a:t>Constant variable names should be in uppercase e.g., RATE, TAX_RATE.</a:t>
            </a:r>
            <a:endParaRPr>
              <a:solidFill>
                <a:srgbClr val="000000"/>
              </a:solidFill>
            </a:endParaRPr>
          </a:p>
          <a:p>
            <a:pPr indent="-325755" lvl="0" marL="457200" rtl="0" algn="l">
              <a:spcBef>
                <a:spcPts val="0"/>
              </a:spcBef>
              <a:spcAft>
                <a:spcPts val="0"/>
              </a:spcAft>
              <a:buClr>
                <a:srgbClr val="000000"/>
              </a:buClr>
              <a:buSzPct val="100000"/>
              <a:buChar char="●"/>
            </a:pPr>
            <a:r>
              <a:rPr lang="en">
                <a:solidFill>
                  <a:srgbClr val="000000"/>
                </a:solidFill>
              </a:rPr>
              <a:t>Use of one or two underscore characters when naming the instance attributes of a class.</a:t>
            </a:r>
            <a:endParaRPr>
              <a:solidFill>
                <a:srgbClr val="000000"/>
              </a:solidFill>
            </a:endParaRPr>
          </a:p>
          <a:p>
            <a:pPr indent="-325755" lvl="0" marL="457200" rtl="0" algn="l">
              <a:spcBef>
                <a:spcPts val="0"/>
              </a:spcBef>
              <a:spcAft>
                <a:spcPts val="0"/>
              </a:spcAft>
              <a:buClr>
                <a:srgbClr val="000000"/>
              </a:buClr>
              <a:buSzPct val="100000"/>
              <a:buChar char="●"/>
            </a:pPr>
            <a:r>
              <a:rPr lang="en">
                <a:solidFill>
                  <a:srgbClr val="000000"/>
                </a:solidFill>
              </a:rPr>
              <a:t>Two leading and trailing underscores are used in Python itself for a special purpose, e.g. __add__, __init__, etc.</a:t>
            </a:r>
            <a:endParaRPr>
              <a:solidFill>
                <a:srgbClr val="000000"/>
              </a:solidFill>
            </a:endParaRPr>
          </a:p>
        </p:txBody>
      </p:sp>
      <p:pic>
        <p:nvPicPr>
          <p:cNvPr id="285" name="Google Shape;285;p50"/>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The type()</a:t>
            </a:r>
            <a:endParaRPr b="1"/>
          </a:p>
        </p:txBody>
      </p:sp>
      <p:sp>
        <p:nvSpPr>
          <p:cNvPr id="291" name="Google Shape;291;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Clr>
                <a:srgbClr val="000000"/>
              </a:buClr>
              <a:buSzPct val="100000"/>
              <a:buChar char="●"/>
            </a:pPr>
            <a:r>
              <a:rPr lang="en">
                <a:solidFill>
                  <a:srgbClr val="000000"/>
                </a:solidFill>
              </a:rPr>
              <a:t>The type() function in Python is used to determine the type of an object or variable. When you pass an object or a variable to type(), it returns the type of that object. This is useful for checking the type of a variable, especially when you're working with different data types.</a:t>
            </a:r>
            <a:endParaRPr>
              <a:solidFill>
                <a:srgbClr val="000000"/>
              </a:solidFill>
            </a:endParaRPr>
          </a:p>
          <a:p>
            <a:pPr indent="-334327" lvl="0" marL="457200" rtl="0" algn="l">
              <a:spcBef>
                <a:spcPts val="0"/>
              </a:spcBef>
              <a:spcAft>
                <a:spcPts val="0"/>
              </a:spcAft>
              <a:buClr>
                <a:srgbClr val="000000"/>
              </a:buClr>
              <a:buSzPct val="100000"/>
              <a:buChar char="●"/>
            </a:pPr>
            <a:r>
              <a:rPr lang="en">
                <a:solidFill>
                  <a:srgbClr val="000000"/>
                </a:solidFill>
              </a:rPr>
              <a:t>When to use the type():</a:t>
            </a:r>
            <a:endParaRPr>
              <a:solidFill>
                <a:srgbClr val="000000"/>
              </a:solidFill>
            </a:endParaRPr>
          </a:p>
          <a:p>
            <a:pPr indent="-310832" lvl="1" marL="914400" rtl="0" algn="l">
              <a:spcBef>
                <a:spcPts val="0"/>
              </a:spcBef>
              <a:spcAft>
                <a:spcPts val="0"/>
              </a:spcAft>
              <a:buClr>
                <a:srgbClr val="000000"/>
              </a:buClr>
              <a:buSzPct val="100000"/>
              <a:buChar char="○"/>
            </a:pPr>
            <a:r>
              <a:rPr lang="en">
                <a:solidFill>
                  <a:srgbClr val="000000"/>
                </a:solidFill>
              </a:rPr>
              <a:t>Type Checking: Use type() to verify the data type of a variable. It's particularly useful when you're unsure about the type of data you're handling, or you want to confirm the data type of a variable before performing specific operations.</a:t>
            </a:r>
            <a:endParaRPr>
              <a:solidFill>
                <a:srgbClr val="000000"/>
              </a:solidFill>
            </a:endParaRPr>
          </a:p>
          <a:p>
            <a:pPr indent="-310832" lvl="1" marL="914400" rtl="0" algn="l">
              <a:spcBef>
                <a:spcPts val="0"/>
              </a:spcBef>
              <a:spcAft>
                <a:spcPts val="0"/>
              </a:spcAft>
              <a:buClr>
                <a:srgbClr val="000000"/>
              </a:buClr>
              <a:buSzPct val="100000"/>
              <a:buChar char="○"/>
            </a:pPr>
            <a:r>
              <a:rPr lang="en">
                <a:solidFill>
                  <a:srgbClr val="000000"/>
                </a:solidFill>
              </a:rPr>
              <a:t>Debugging: When you encounter unexpected results in your code, checking the type of a variable with type() can help in diagnosing issues. It helps ensure that your variables hold the expected data types.</a:t>
            </a:r>
            <a:endParaRPr>
              <a:solidFill>
                <a:srgbClr val="000000"/>
              </a:solidFill>
            </a:endParaRPr>
          </a:p>
          <a:p>
            <a:pPr indent="-310832" lvl="1" marL="914400" rtl="0" algn="l">
              <a:spcBef>
                <a:spcPts val="0"/>
              </a:spcBef>
              <a:spcAft>
                <a:spcPts val="0"/>
              </a:spcAft>
              <a:buClr>
                <a:srgbClr val="000000"/>
              </a:buClr>
              <a:buSzPct val="100000"/>
              <a:buChar char="○"/>
            </a:pPr>
            <a:r>
              <a:rPr lang="en">
                <a:solidFill>
                  <a:srgbClr val="000000"/>
                </a:solidFill>
              </a:rPr>
              <a:t>Dynamic Programming: Python is a dynamically typed language, so type() can be used to check the type of objects at runtime. This is especially helpful when your code is handling various types of data.</a:t>
            </a:r>
            <a:endParaRPr>
              <a:solidFill>
                <a:srgbClr val="000000"/>
              </a:solidFill>
            </a:endParaRPr>
          </a:p>
          <a:p>
            <a:pPr indent="-310832" lvl="1" marL="914400" rtl="0" algn="l">
              <a:spcBef>
                <a:spcPts val="0"/>
              </a:spcBef>
              <a:spcAft>
                <a:spcPts val="0"/>
              </a:spcAft>
              <a:buClr>
                <a:srgbClr val="000000"/>
              </a:buClr>
              <a:buSzPct val="100000"/>
              <a:buChar char="○"/>
            </a:pPr>
            <a:r>
              <a:rPr lang="en">
                <a:solidFill>
                  <a:srgbClr val="000000"/>
                </a:solidFill>
              </a:rPr>
              <a:t>Conditionals: Sometimes, you might want to run different code based on the data type. You can use type() within conditional statements to perform actions based on the type of a variable.</a:t>
            </a:r>
            <a:endParaRPr>
              <a:solidFill>
                <a:srgbClr val="000000"/>
              </a:solidFill>
            </a:endParaRPr>
          </a:p>
        </p:txBody>
      </p:sp>
      <p:pic>
        <p:nvPicPr>
          <p:cNvPr id="292" name="Google Shape;292;p51"/>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Dynamic Casting</a:t>
            </a:r>
            <a:endParaRPr b="1"/>
          </a:p>
        </p:txBody>
      </p:sp>
      <p:sp>
        <p:nvSpPr>
          <p:cNvPr id="298" name="Google Shape;298;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It’s important to be mindful of using type() as it might not always be the best approach, especially in scenarios where there might be more Pythonic ways to handle type checking, such as using isinstance() or relying on duck typing to handle different types of data.</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Dynamic casting refers to the ability to convert objects from one data type to another implicitly or explicitly. This capability allows for flexible type conversion based on the context of the program.</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Python's dynamic casting helps in simplifying code, making it more readable and adaptable, as it dynamically handles type conversions between various data types, which is a key aspect of the language's flexibility.</a:t>
            </a:r>
            <a:endParaRPr>
              <a:solidFill>
                <a:srgbClr val="000000"/>
              </a:solidFill>
            </a:endParaRPr>
          </a:p>
        </p:txBody>
      </p:sp>
      <p:pic>
        <p:nvPicPr>
          <p:cNvPr id="299" name="Google Shape;299;p52"/>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 Operator</a:t>
            </a:r>
            <a:endParaRPr b="1"/>
          </a:p>
        </p:txBody>
      </p:sp>
      <p:sp>
        <p:nvSpPr>
          <p:cNvPr id="305" name="Google Shape;305;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n">
                <a:solidFill>
                  <a:srgbClr val="000000"/>
                </a:solidFill>
              </a:rPr>
              <a:t>In Python, the + operator is used for addition when applied to numbers. It's also employed for concatenation when used with strings and sequence types (lists, tuples). The behavior of the + operator is determined by the types of the operands.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Addition of Numbers: When used with numerical values (integers, floats), the + operator performs addition.</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Concatenation of Strings: With strings, the + operator concatenates, i.e., it joins two strings together.</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Concatenation of Lists: For sequences like lists, the + operator also concatenates them, creating a new list.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 operator behaves differently based on the types of the operands; it performs addition, concatenation, or merging of sequences, making it a versatile tool in Python.</a:t>
            </a:r>
            <a:endParaRPr>
              <a:solidFill>
                <a:srgbClr val="000000"/>
              </a:solidFill>
            </a:endParaRPr>
          </a:p>
        </p:txBody>
      </p:sp>
      <p:pic>
        <p:nvPicPr>
          <p:cNvPr id="306" name="Google Shape;306;p53"/>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What is Python?</a:t>
            </a:r>
            <a:endParaRPr b="1"/>
          </a:p>
        </p:txBody>
      </p:sp>
      <p:sp>
        <p:nvSpPr>
          <p:cNvPr id="120" name="Google Shape;12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Python is a high-level, cross-platform, and open-sourced programming language released under a GPL-compatible license.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Python Software Foundation (PSF), a non-profit organization, holds the copyright of Python.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Guido Van Rossum conceived Python in the late 1980s.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It was released in 1991 at Centrum Wiskunde &amp; Informatica (CWI) in the Netherlands as a successor to the ABC language. He named this language after a popular comedy show called 'Monty Python's Flying Circus' (and not after Python-the snake).</a:t>
            </a:r>
            <a:endParaRPr>
              <a:solidFill>
                <a:srgbClr val="000000"/>
              </a:solidFill>
            </a:endParaRPr>
          </a:p>
        </p:txBody>
      </p:sp>
      <p:pic>
        <p:nvPicPr>
          <p:cNvPr id="121" name="Google Shape;121;p27"/>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Basic Mathematical Operators in Python</a:t>
            </a:r>
            <a:endParaRPr b="1"/>
          </a:p>
        </p:txBody>
      </p:sp>
      <p:sp>
        <p:nvSpPr>
          <p:cNvPr id="312" name="Google Shape;312;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Python supports various mathematical operators for performing arithmetic operations: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Addition (+): Adds two numbers.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Subtraction (-): Subtracts the second number from the first.</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Multiplication (*): Multiplies two numbers.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Division (/): Divides the first number by the second.</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Floor Division (//): Divides the first number by the second and returns the integer part.</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Modulo (%): Returns the remainder of the division between the first and the second number.</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Exponentiation ():** Raises the first number to the power of the second.</a:t>
            </a:r>
            <a:endParaRPr>
              <a:solidFill>
                <a:srgbClr val="000000"/>
              </a:solidFill>
            </a:endParaRPr>
          </a:p>
        </p:txBody>
      </p:sp>
      <p:pic>
        <p:nvPicPr>
          <p:cNvPr id="313" name="Google Shape;313;p54"/>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Digit Grouping and Object Identity</a:t>
            </a:r>
            <a:endParaRPr b="1"/>
          </a:p>
        </p:txBody>
      </p:sp>
      <p:sp>
        <p:nvSpPr>
          <p:cNvPr id="319" name="Google Shape;319;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In Python, the underscore _ can be used as a digit grouping separator for better readability in large numeric literals.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In Python, the id() function is used to get the identity (unique identifier) of an object. This identity is essentially a unique number associated with an object during its lifetime, and it remains constant for the duration of the object's existence. It's important to note that the id() function returns an integer that serves as the object's unique identifier in memory.</a:t>
            </a:r>
            <a:endParaRPr>
              <a:solidFill>
                <a:srgbClr val="000000"/>
              </a:solidFill>
            </a:endParaRPr>
          </a:p>
        </p:txBody>
      </p:sp>
      <p:pic>
        <p:nvPicPr>
          <p:cNvPr id="320" name="Google Shape;320;p55"/>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Python’s Number Systems</a:t>
            </a:r>
            <a:endParaRPr b="1"/>
          </a:p>
        </p:txBody>
      </p:sp>
      <p:sp>
        <p:nvSpPr>
          <p:cNvPr id="326" name="Google Shape;326;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Char char="●"/>
            </a:pPr>
            <a:r>
              <a:rPr lang="en">
                <a:solidFill>
                  <a:srgbClr val="000000"/>
                </a:solidFill>
              </a:rPr>
              <a:t>Python supports various number systems: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Binary (Base 2): Represented by prefixing the number with 0b or 0B. For instance, 0b101 is 5 in decimal.</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Octal (Base 8): Represented by prefixing the number with 0o or 0O. For example, 0o10 is 8 in decimal.</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Decimal (Base 10): Default number system used in Python for regular numbers.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Hexadecimal (Base 16): Represented by prefixing the number with 0x or 0X. For instance, 0xFF is 255 in decimal.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Python also provides built-in functions for conversion between different number systems: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bin(x): Converts an integer into its binary representation.</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oct(x): Converts an integer into its octal representation.</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hex(x): Converts an integer into its hexadecimal representation.</a:t>
            </a:r>
            <a:endParaRPr>
              <a:solidFill>
                <a:srgbClr val="000000"/>
              </a:solidFill>
            </a:endParaRPr>
          </a:p>
        </p:txBody>
      </p:sp>
      <p:pic>
        <p:nvPicPr>
          <p:cNvPr id="327" name="Google Shape;327;p56"/>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Single Line Statement with Multiple Variable Assignment</a:t>
            </a:r>
            <a:endParaRPr b="1"/>
          </a:p>
        </p:txBody>
      </p:sp>
      <p:sp>
        <p:nvSpPr>
          <p:cNvPr id="333" name="Google Shape;333;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In Python, you can assign values to multiple variables in a single line if they belong to the same data type.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This approach simplifies code by assigning values to multiple variables of the same data type in a single line. Each variable will be assigned the corresponding value in order.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In Python, you can assign values to multiple variables in a single line even if they are of different data types.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This allows you to assign different types of values to multiple variables simultaneously in a single line of code. Each variable will be assigned the corresponding value based on the order.</a:t>
            </a:r>
            <a:endParaRPr>
              <a:solidFill>
                <a:srgbClr val="000000"/>
              </a:solidFill>
            </a:endParaRPr>
          </a:p>
        </p:txBody>
      </p:sp>
      <p:pic>
        <p:nvPicPr>
          <p:cNvPr id="334" name="Google Shape;334;p57"/>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Simulation [02]</a:t>
            </a:r>
            <a:endParaRPr b="1"/>
          </a:p>
        </p:txBody>
      </p:sp>
      <p:sp>
        <p:nvSpPr>
          <p:cNvPr id="340" name="Google Shape;340;p58"/>
          <p:cNvSpPr txBox="1"/>
          <p:nvPr>
            <p:ph idx="1" type="body"/>
          </p:nvPr>
        </p:nvSpPr>
        <p:spPr>
          <a:xfrm>
            <a:off x="311700" y="1152475"/>
            <a:ext cx="3611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Simulation Day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SimulationDay01-02_JTB.py</a:t>
            </a:r>
            <a:endParaRPr b="1">
              <a:solidFill>
                <a:srgbClr val="000000"/>
              </a:solidFill>
            </a:endParaRPr>
          </a:p>
        </p:txBody>
      </p:sp>
      <p:pic>
        <p:nvPicPr>
          <p:cNvPr id="341" name="Google Shape;341;p58"/>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342" name="Google Shape;342;p58"/>
          <p:cNvPicPr preferRelativeResize="0"/>
          <p:nvPr/>
        </p:nvPicPr>
        <p:blipFill rotWithShape="1">
          <a:blip r:embed="rId4">
            <a:alphaModFix/>
          </a:blip>
          <a:srcRect b="0" l="0" r="0" t="0"/>
          <a:stretch/>
        </p:blipFill>
        <p:spPr>
          <a:xfrm>
            <a:off x="3986175" y="752469"/>
            <a:ext cx="4762500" cy="3762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59"/>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348" name="Google Shape;348;p59"/>
          <p:cNvPicPr preferRelativeResize="0"/>
          <p:nvPr/>
        </p:nvPicPr>
        <p:blipFill>
          <a:blip r:embed="rId4">
            <a:alphaModFix/>
          </a:blip>
          <a:stretch>
            <a:fillRect/>
          </a:stretch>
        </p:blipFill>
        <p:spPr>
          <a:xfrm>
            <a:off x="3174400" y="284326"/>
            <a:ext cx="5817200" cy="4360725"/>
          </a:xfrm>
          <a:prstGeom prst="rect">
            <a:avLst/>
          </a:prstGeom>
          <a:noFill/>
          <a:ln>
            <a:noFill/>
          </a:ln>
        </p:spPr>
      </p:pic>
      <p:sp>
        <p:nvSpPr>
          <p:cNvPr id="349" name="Google Shape;349;p59"/>
          <p:cNvSpPr txBox="1"/>
          <p:nvPr>
            <p:ph type="title"/>
          </p:nvPr>
        </p:nvSpPr>
        <p:spPr>
          <a:xfrm>
            <a:off x="350475" y="710775"/>
            <a:ext cx="3462000" cy="120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Let’s work on the problem set!!!</a:t>
            </a:r>
            <a:endParaRPr b="1"/>
          </a:p>
        </p:txBody>
      </p:sp>
      <p:sp>
        <p:nvSpPr>
          <p:cNvPr id="350" name="Google Shape;350;p59"/>
          <p:cNvSpPr txBox="1"/>
          <p:nvPr>
            <p:ph idx="1" type="body"/>
          </p:nvPr>
        </p:nvSpPr>
        <p:spPr>
          <a:xfrm>
            <a:off x="350475" y="2326200"/>
            <a:ext cx="3229200" cy="155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Problem Set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PS02_JTB.py</a:t>
            </a:r>
            <a:endParaRPr b="1">
              <a:solidFill>
                <a:srgbClr val="00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Data Types</a:t>
            </a:r>
            <a:endParaRPr b="1"/>
          </a:p>
        </p:txBody>
      </p:sp>
      <p:sp>
        <p:nvSpPr>
          <p:cNvPr id="356" name="Google Shape;356;p60"/>
          <p:cNvSpPr txBox="1"/>
          <p:nvPr>
            <p:ph idx="1" type="body"/>
          </p:nvPr>
        </p:nvSpPr>
        <p:spPr>
          <a:xfrm>
            <a:off x="311700" y="1152475"/>
            <a:ext cx="8520600" cy="2964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Data types are the classification or categorization of data items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Scalar</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Sequence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Mapping</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Set</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Mutable and Immutable</a:t>
            </a:r>
            <a:endParaRPr>
              <a:solidFill>
                <a:srgbClr val="000000"/>
              </a:solidFill>
            </a:endParaRPr>
          </a:p>
        </p:txBody>
      </p:sp>
      <p:pic>
        <p:nvPicPr>
          <p:cNvPr id="357" name="Google Shape;357;p60"/>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Scalar Data Types</a:t>
            </a:r>
            <a:endParaRPr b="1"/>
          </a:p>
        </p:txBody>
      </p:sp>
      <p:sp>
        <p:nvSpPr>
          <p:cNvPr id="363" name="Google Shape;363;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int: Positive or negative whole numbers (without a fractional part) e.g. -10, 10, 456, 4654654.</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float: Any real number with a floating-point representation in which a fractional component is denoted by a decimal symbol or scientific notation e.g. 1.23, 3.4556789e2.</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bool: Data with one of two built-in values True or False. Notice that 'T' and 'F' are capital. true and false are not valid booleans and Python will throw an error for them.</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None: The None represents the null object in Python. A None is returned by functions that don't explicitly return a value.</a:t>
            </a:r>
            <a:endParaRPr>
              <a:solidFill>
                <a:srgbClr val="000000"/>
              </a:solidFill>
            </a:endParaRPr>
          </a:p>
        </p:txBody>
      </p:sp>
      <p:pic>
        <p:nvPicPr>
          <p:cNvPr id="364" name="Google Shape;364;p61"/>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Sequence Data Types</a:t>
            </a:r>
            <a:endParaRPr b="1"/>
          </a:p>
        </p:txBody>
      </p:sp>
      <p:sp>
        <p:nvSpPr>
          <p:cNvPr id="370" name="Google Shape;370;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A sequence is an ordered collection of similar or different data types. Python has the following built-in sequence data types: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String: A string value is a collection of one or more characters put in single, double or triple quotes.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List: A list object is an ordered collection of one or more data items, not necessarily of the same type, put in square brackets.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Tuple: A Tuple object is an ordered collection of one or more data items, not necessarily of the same type, put in parentheses.</a:t>
            </a:r>
            <a:endParaRPr>
              <a:solidFill>
                <a:srgbClr val="000000"/>
              </a:solidFill>
            </a:endParaRPr>
          </a:p>
        </p:txBody>
      </p:sp>
      <p:pic>
        <p:nvPicPr>
          <p:cNvPr id="371" name="Google Shape;371;p62"/>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Mapping Data Type</a:t>
            </a:r>
            <a:endParaRPr b="1"/>
          </a:p>
        </p:txBody>
      </p:sp>
      <p:sp>
        <p:nvSpPr>
          <p:cNvPr id="377" name="Google Shape;377;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Dictionary: A dictionary Dict() object is an unordered collection of data in a key:value pair form.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 collection of such pairs is enclosed in curly brackets.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For example: {1:"Steve", 2:"Bill", 3:"Ram", 4: "Farha"}</a:t>
            </a:r>
            <a:endParaRPr>
              <a:solidFill>
                <a:srgbClr val="000000"/>
              </a:solidFill>
            </a:endParaRPr>
          </a:p>
          <a:p>
            <a:pPr indent="0" lvl="0" marL="457200" rtl="0" algn="l">
              <a:spcBef>
                <a:spcPts val="1200"/>
              </a:spcBef>
              <a:spcAft>
                <a:spcPts val="1200"/>
              </a:spcAft>
              <a:buNone/>
            </a:pPr>
            <a:r>
              <a:t/>
            </a:r>
            <a:endParaRPr>
              <a:solidFill>
                <a:srgbClr val="000000"/>
              </a:solidFill>
            </a:endParaRPr>
          </a:p>
        </p:txBody>
      </p:sp>
      <p:pic>
        <p:nvPicPr>
          <p:cNvPr id="378" name="Google Shape;378;p63"/>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Features</a:t>
            </a:r>
            <a:endParaRPr b="1"/>
          </a:p>
        </p:txBody>
      </p:sp>
      <p:sp>
        <p:nvSpPr>
          <p:cNvPr id="127" name="Google Shape;12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Python is an interpreter-based language, which allows the execution of one instruction at a time.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Extensive basic data types are supported e.g., numbers (floating point, complex, and unlimited-length long integers), strings (both ASCII and Unicode), lists, and dictionaries.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Variables can be strongly typed as well as dynamic typed.</a:t>
            </a:r>
            <a:endParaRPr>
              <a:solidFill>
                <a:srgbClr val="000000"/>
              </a:solidFill>
            </a:endParaRPr>
          </a:p>
        </p:txBody>
      </p:sp>
      <p:pic>
        <p:nvPicPr>
          <p:cNvPr id="128" name="Google Shape;128;p28"/>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Set Data Types</a:t>
            </a:r>
            <a:endParaRPr b="1"/>
          </a:p>
        </p:txBody>
      </p:sp>
      <p:sp>
        <p:nvSpPr>
          <p:cNvPr id="384" name="Google Shape;384;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set: Set is mutable, unordered collection of distinct hashable objects. The set is a Python implementation of the set in Mathematics. A set object has suitable methods to perform mathematical set operations like union, intersection, difference, etc.</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frozenset: Frozenset is immutable version of set whose elements are added from other iterables.</a:t>
            </a:r>
            <a:endParaRPr>
              <a:solidFill>
                <a:srgbClr val="000000"/>
              </a:solidFill>
            </a:endParaRPr>
          </a:p>
          <a:p>
            <a:pPr indent="0" lvl="0" marL="457200" rtl="0" algn="l">
              <a:spcBef>
                <a:spcPts val="1200"/>
              </a:spcBef>
              <a:spcAft>
                <a:spcPts val="1200"/>
              </a:spcAft>
              <a:buNone/>
            </a:pPr>
            <a:r>
              <a:t/>
            </a:r>
            <a:endParaRPr>
              <a:solidFill>
                <a:srgbClr val="000000"/>
              </a:solidFill>
            </a:endParaRPr>
          </a:p>
        </p:txBody>
      </p:sp>
      <p:pic>
        <p:nvPicPr>
          <p:cNvPr id="385" name="Google Shape;385;p64"/>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Mutable and Immutable Data Types</a:t>
            </a:r>
            <a:endParaRPr b="1"/>
          </a:p>
        </p:txBody>
      </p:sp>
      <p:sp>
        <p:nvSpPr>
          <p:cNvPr id="391" name="Google Shape;391;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Numbers, strings, and Tuples are immutable, which means their contents can't be altered after creation.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List or Dictionary object can be modified. It is possible to add, delete, insert, and rearrange items in a list or dictionary. Hence, they are mutable objects.</a:t>
            </a:r>
            <a:endParaRPr>
              <a:solidFill>
                <a:srgbClr val="000000"/>
              </a:solidFill>
            </a:endParaRPr>
          </a:p>
          <a:p>
            <a:pPr indent="0" lvl="0" marL="457200" rtl="0" algn="l">
              <a:spcBef>
                <a:spcPts val="1200"/>
              </a:spcBef>
              <a:spcAft>
                <a:spcPts val="1200"/>
              </a:spcAft>
              <a:buNone/>
            </a:pPr>
            <a:r>
              <a:t/>
            </a:r>
            <a:endParaRPr>
              <a:solidFill>
                <a:srgbClr val="000000"/>
              </a:solidFill>
            </a:endParaRPr>
          </a:p>
        </p:txBody>
      </p:sp>
      <p:pic>
        <p:nvPicPr>
          <p:cNvPr id="392" name="Google Shape;392;p65"/>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Mathematical Operators</a:t>
            </a:r>
            <a:endParaRPr b="1"/>
          </a:p>
        </p:txBody>
      </p:sp>
      <p:sp>
        <p:nvSpPr>
          <p:cNvPr id="398" name="Google Shape;398;p66"/>
          <p:cNvSpPr txBox="1"/>
          <p:nvPr>
            <p:ph idx="1" type="body"/>
          </p:nvPr>
        </p:nvSpPr>
        <p:spPr>
          <a:xfrm>
            <a:off x="311700" y="1076275"/>
            <a:ext cx="8520600" cy="843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Arithmetic operators are used with numeric values to perform common mathematical operations:</a:t>
            </a:r>
            <a:endParaRPr>
              <a:solidFill>
                <a:srgbClr val="000000"/>
              </a:solidFill>
            </a:endParaRPr>
          </a:p>
        </p:txBody>
      </p:sp>
      <p:pic>
        <p:nvPicPr>
          <p:cNvPr id="399" name="Google Shape;399;p66"/>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400" name="Google Shape;400;p66"/>
          <p:cNvGraphicFramePr/>
          <p:nvPr/>
        </p:nvGraphicFramePr>
        <p:xfrm>
          <a:off x="1303188" y="1948935"/>
          <a:ext cx="3000000" cy="3000000"/>
        </p:xfrm>
        <a:graphic>
          <a:graphicData uri="http://schemas.openxmlformats.org/drawingml/2006/table">
            <a:tbl>
              <a:tblPr>
                <a:noFill/>
                <a:tableStyleId>{6585B749-1E2C-4951-8381-797B7A0D1B29}</a:tableStyleId>
              </a:tblPr>
              <a:tblGrid>
                <a:gridCol w="2133575"/>
                <a:gridCol w="2133575"/>
                <a:gridCol w="2133575"/>
              </a:tblGrid>
              <a:tr h="396200">
                <a:tc>
                  <a:txBody>
                    <a:bodyPr/>
                    <a:lstStyle/>
                    <a:p>
                      <a:pPr indent="0" lvl="0" marL="0" rtl="0" algn="ctr">
                        <a:spcBef>
                          <a:spcPts val="0"/>
                        </a:spcBef>
                        <a:spcAft>
                          <a:spcPts val="0"/>
                        </a:spcAft>
                        <a:buNone/>
                      </a:pPr>
                      <a:r>
                        <a:rPr b="1" lang="en"/>
                        <a:t>Operator</a:t>
                      </a:r>
                      <a:endParaRPr b="1"/>
                    </a:p>
                  </a:txBody>
                  <a:tcPr marT="91425" marB="91425" marR="91425" marL="91425"/>
                </a:tc>
                <a:tc>
                  <a:txBody>
                    <a:bodyPr/>
                    <a:lstStyle/>
                    <a:p>
                      <a:pPr indent="0" lvl="0" marL="0" rtl="0" algn="ctr">
                        <a:spcBef>
                          <a:spcPts val="0"/>
                        </a:spcBef>
                        <a:spcAft>
                          <a:spcPts val="0"/>
                        </a:spcAft>
                        <a:buNone/>
                      </a:pPr>
                      <a:r>
                        <a:rPr b="1" lang="en"/>
                        <a:t>Name</a:t>
                      </a:r>
                      <a:endParaRPr b="1"/>
                    </a:p>
                  </a:txBody>
                  <a:tcPr marT="91425" marB="91425" marR="91425" marL="91425"/>
                </a:tc>
                <a:tc>
                  <a:txBody>
                    <a:bodyPr/>
                    <a:lstStyle/>
                    <a:p>
                      <a:pPr indent="0" lvl="0" marL="0" rtl="0" algn="ctr">
                        <a:spcBef>
                          <a:spcPts val="0"/>
                        </a:spcBef>
                        <a:spcAft>
                          <a:spcPts val="0"/>
                        </a:spcAft>
                        <a:buNone/>
                      </a:pPr>
                      <a:r>
                        <a:rPr b="1" lang="en"/>
                        <a:t>Example</a:t>
                      </a:r>
                      <a:endParaRPr b="1"/>
                    </a:p>
                  </a:txBody>
                  <a:tcPr marT="91425" marB="91425" marR="91425" marL="91425"/>
                </a:tc>
              </a:tr>
              <a:tr h="365725">
                <a:tc>
                  <a:txBody>
                    <a:bodyPr/>
                    <a:lstStyle/>
                    <a:p>
                      <a:pPr indent="0" lvl="0" marL="0" rtl="0" algn="ctr">
                        <a:spcBef>
                          <a:spcPts val="0"/>
                        </a:spcBef>
                        <a:spcAft>
                          <a:spcPts val="0"/>
                        </a:spcAft>
                        <a:buNone/>
                      </a:pPr>
                      <a:r>
                        <a:rPr lang="en" sz="1200"/>
                        <a:t>+</a:t>
                      </a:r>
                      <a:endParaRPr sz="1200"/>
                    </a:p>
                  </a:txBody>
                  <a:tcPr marT="91425" marB="91425" marR="91425" marL="91425"/>
                </a:tc>
                <a:tc>
                  <a:txBody>
                    <a:bodyPr/>
                    <a:lstStyle/>
                    <a:p>
                      <a:pPr indent="0" lvl="0" marL="0" rtl="0" algn="ctr">
                        <a:spcBef>
                          <a:spcPts val="0"/>
                        </a:spcBef>
                        <a:spcAft>
                          <a:spcPts val="0"/>
                        </a:spcAft>
                        <a:buNone/>
                      </a:pPr>
                      <a:r>
                        <a:rPr lang="en" sz="1200"/>
                        <a:t>Addition</a:t>
                      </a:r>
                      <a:endParaRPr sz="1200"/>
                    </a:p>
                  </a:txBody>
                  <a:tcPr marT="91425" marB="91425" marR="91425" marL="91425"/>
                </a:tc>
                <a:tc>
                  <a:txBody>
                    <a:bodyPr/>
                    <a:lstStyle/>
                    <a:p>
                      <a:pPr indent="0" lvl="0" marL="0" rtl="0" algn="ctr">
                        <a:spcBef>
                          <a:spcPts val="0"/>
                        </a:spcBef>
                        <a:spcAft>
                          <a:spcPts val="0"/>
                        </a:spcAft>
                        <a:buNone/>
                      </a:pPr>
                      <a:r>
                        <a:rPr lang="en" sz="1200"/>
                        <a:t>x + y</a:t>
                      </a:r>
                      <a:endParaRPr sz="1200"/>
                    </a:p>
                  </a:txBody>
                  <a:tcPr marT="91425" marB="91425" marR="91425" marL="91425"/>
                </a:tc>
              </a:tr>
              <a:tr h="365725">
                <a:tc>
                  <a:txBody>
                    <a:bodyPr/>
                    <a:lstStyle/>
                    <a:p>
                      <a:pPr indent="0" lvl="0" marL="0" rtl="0" algn="ctr">
                        <a:spcBef>
                          <a:spcPts val="0"/>
                        </a:spcBef>
                        <a:spcAft>
                          <a:spcPts val="0"/>
                        </a:spcAft>
                        <a:buNone/>
                      </a:pPr>
                      <a:r>
                        <a:rPr lang="en" sz="1200"/>
                        <a:t>-</a:t>
                      </a:r>
                      <a:endParaRPr sz="1200"/>
                    </a:p>
                  </a:txBody>
                  <a:tcPr marT="91425" marB="91425" marR="91425" marL="91425"/>
                </a:tc>
                <a:tc>
                  <a:txBody>
                    <a:bodyPr/>
                    <a:lstStyle/>
                    <a:p>
                      <a:pPr indent="0" lvl="0" marL="0" rtl="0" algn="ctr">
                        <a:spcBef>
                          <a:spcPts val="0"/>
                        </a:spcBef>
                        <a:spcAft>
                          <a:spcPts val="0"/>
                        </a:spcAft>
                        <a:buNone/>
                      </a:pPr>
                      <a:r>
                        <a:rPr lang="en" sz="1200"/>
                        <a:t>Subtraction</a:t>
                      </a:r>
                      <a:endParaRPr sz="1200"/>
                    </a:p>
                  </a:txBody>
                  <a:tcPr marT="91425" marB="91425" marR="91425" marL="91425"/>
                </a:tc>
                <a:tc>
                  <a:txBody>
                    <a:bodyPr/>
                    <a:lstStyle/>
                    <a:p>
                      <a:pPr indent="0" lvl="0" marL="0" rtl="0" algn="ctr">
                        <a:spcBef>
                          <a:spcPts val="0"/>
                        </a:spcBef>
                        <a:spcAft>
                          <a:spcPts val="0"/>
                        </a:spcAft>
                        <a:buNone/>
                      </a:pPr>
                      <a:r>
                        <a:rPr lang="en" sz="1200"/>
                        <a:t>x - y</a:t>
                      </a:r>
                      <a:endParaRPr sz="1200"/>
                    </a:p>
                  </a:txBody>
                  <a:tcPr marT="91425" marB="91425" marR="91425" marL="91425"/>
                </a:tc>
              </a:tr>
              <a:tr h="365725">
                <a:tc>
                  <a:txBody>
                    <a:bodyPr/>
                    <a:lstStyle/>
                    <a:p>
                      <a:pPr indent="0" lvl="0" marL="0" rtl="0" algn="ctr">
                        <a:spcBef>
                          <a:spcPts val="0"/>
                        </a:spcBef>
                        <a:spcAft>
                          <a:spcPts val="0"/>
                        </a:spcAft>
                        <a:buNone/>
                      </a:pPr>
                      <a:r>
                        <a:rPr lang="en" sz="1200"/>
                        <a:t>*</a:t>
                      </a:r>
                      <a:endParaRPr sz="1200"/>
                    </a:p>
                  </a:txBody>
                  <a:tcPr marT="91425" marB="91425" marR="91425" marL="91425"/>
                </a:tc>
                <a:tc>
                  <a:txBody>
                    <a:bodyPr/>
                    <a:lstStyle/>
                    <a:p>
                      <a:pPr indent="0" lvl="0" marL="0" rtl="0" algn="ctr">
                        <a:spcBef>
                          <a:spcPts val="0"/>
                        </a:spcBef>
                        <a:spcAft>
                          <a:spcPts val="0"/>
                        </a:spcAft>
                        <a:buNone/>
                      </a:pPr>
                      <a:r>
                        <a:rPr lang="en" sz="1200"/>
                        <a:t>Multiplication</a:t>
                      </a:r>
                      <a:endParaRPr sz="1200"/>
                    </a:p>
                  </a:txBody>
                  <a:tcPr marT="91425" marB="91425" marR="91425" marL="91425"/>
                </a:tc>
                <a:tc>
                  <a:txBody>
                    <a:bodyPr/>
                    <a:lstStyle/>
                    <a:p>
                      <a:pPr indent="0" lvl="0" marL="0" rtl="0" algn="ctr">
                        <a:spcBef>
                          <a:spcPts val="0"/>
                        </a:spcBef>
                        <a:spcAft>
                          <a:spcPts val="0"/>
                        </a:spcAft>
                        <a:buNone/>
                      </a:pPr>
                      <a:r>
                        <a:rPr lang="en" sz="1200"/>
                        <a:t>x * y</a:t>
                      </a:r>
                      <a:endParaRPr sz="1200"/>
                    </a:p>
                  </a:txBody>
                  <a:tcPr marT="91425" marB="91425" marR="91425" marL="91425"/>
                </a:tc>
              </a:tr>
              <a:tr h="365725">
                <a:tc>
                  <a:txBody>
                    <a:bodyPr/>
                    <a:lstStyle/>
                    <a:p>
                      <a:pPr indent="0" lvl="0" marL="0" rtl="0" algn="ctr">
                        <a:spcBef>
                          <a:spcPts val="0"/>
                        </a:spcBef>
                        <a:spcAft>
                          <a:spcPts val="0"/>
                        </a:spcAft>
                        <a:buNone/>
                      </a:pPr>
                      <a:r>
                        <a:rPr lang="en" sz="1200"/>
                        <a:t>/</a:t>
                      </a:r>
                      <a:endParaRPr sz="1200"/>
                    </a:p>
                  </a:txBody>
                  <a:tcPr marT="91425" marB="91425" marR="91425" marL="91425"/>
                </a:tc>
                <a:tc>
                  <a:txBody>
                    <a:bodyPr/>
                    <a:lstStyle/>
                    <a:p>
                      <a:pPr indent="0" lvl="0" marL="0" rtl="0" algn="ctr">
                        <a:spcBef>
                          <a:spcPts val="0"/>
                        </a:spcBef>
                        <a:spcAft>
                          <a:spcPts val="0"/>
                        </a:spcAft>
                        <a:buNone/>
                      </a:pPr>
                      <a:r>
                        <a:rPr lang="en" sz="1200"/>
                        <a:t>Division</a:t>
                      </a:r>
                      <a:endParaRPr sz="1200"/>
                    </a:p>
                  </a:txBody>
                  <a:tcPr marT="91425" marB="91425" marR="91425" marL="91425"/>
                </a:tc>
                <a:tc>
                  <a:txBody>
                    <a:bodyPr/>
                    <a:lstStyle/>
                    <a:p>
                      <a:pPr indent="0" lvl="0" marL="0" rtl="0" algn="ctr">
                        <a:spcBef>
                          <a:spcPts val="0"/>
                        </a:spcBef>
                        <a:spcAft>
                          <a:spcPts val="0"/>
                        </a:spcAft>
                        <a:buNone/>
                      </a:pPr>
                      <a:r>
                        <a:rPr lang="en" sz="1200"/>
                        <a:t>x / y</a:t>
                      </a:r>
                      <a:endParaRPr sz="1200"/>
                    </a:p>
                  </a:txBody>
                  <a:tcPr marT="91425" marB="91425" marR="91425" marL="91425"/>
                </a:tc>
              </a:tr>
              <a:tr h="365725">
                <a:tc>
                  <a:txBody>
                    <a:bodyPr/>
                    <a:lstStyle/>
                    <a:p>
                      <a:pPr indent="0" lvl="0" marL="0" rtl="0" algn="ctr">
                        <a:spcBef>
                          <a:spcPts val="0"/>
                        </a:spcBef>
                        <a:spcAft>
                          <a:spcPts val="0"/>
                        </a:spcAft>
                        <a:buNone/>
                      </a:pPr>
                      <a:r>
                        <a:rPr lang="en" sz="1200"/>
                        <a:t>%</a:t>
                      </a:r>
                      <a:endParaRPr sz="1200"/>
                    </a:p>
                  </a:txBody>
                  <a:tcPr marT="91425" marB="91425" marR="91425" marL="91425"/>
                </a:tc>
                <a:tc>
                  <a:txBody>
                    <a:bodyPr/>
                    <a:lstStyle/>
                    <a:p>
                      <a:pPr indent="0" lvl="0" marL="0" rtl="0" algn="ctr">
                        <a:spcBef>
                          <a:spcPts val="0"/>
                        </a:spcBef>
                        <a:spcAft>
                          <a:spcPts val="0"/>
                        </a:spcAft>
                        <a:buNone/>
                      </a:pPr>
                      <a:r>
                        <a:rPr lang="en" sz="1200"/>
                        <a:t>Modulus</a:t>
                      </a:r>
                      <a:endParaRPr sz="1200"/>
                    </a:p>
                  </a:txBody>
                  <a:tcPr marT="91425" marB="91425" marR="91425" marL="91425"/>
                </a:tc>
                <a:tc>
                  <a:txBody>
                    <a:bodyPr/>
                    <a:lstStyle/>
                    <a:p>
                      <a:pPr indent="0" lvl="0" marL="0" rtl="0" algn="ctr">
                        <a:spcBef>
                          <a:spcPts val="0"/>
                        </a:spcBef>
                        <a:spcAft>
                          <a:spcPts val="0"/>
                        </a:spcAft>
                        <a:buNone/>
                      </a:pPr>
                      <a:r>
                        <a:rPr lang="en" sz="1200"/>
                        <a:t>x % y</a:t>
                      </a:r>
                      <a:endParaRPr sz="1200"/>
                    </a:p>
                  </a:txBody>
                  <a:tcPr marT="91425" marB="91425" marR="91425" marL="91425"/>
                </a:tc>
              </a:tr>
              <a:tr h="365725">
                <a:tc>
                  <a:txBody>
                    <a:bodyPr/>
                    <a:lstStyle/>
                    <a:p>
                      <a:pPr indent="0" lvl="0" marL="0" rtl="0" algn="ctr">
                        <a:spcBef>
                          <a:spcPts val="0"/>
                        </a:spcBef>
                        <a:spcAft>
                          <a:spcPts val="0"/>
                        </a:spcAft>
                        <a:buNone/>
                      </a:pPr>
                      <a:r>
                        <a:rPr lang="en" sz="1200"/>
                        <a:t>**</a:t>
                      </a:r>
                      <a:endParaRPr sz="1200"/>
                    </a:p>
                  </a:txBody>
                  <a:tcPr marT="91425" marB="91425" marR="91425" marL="91425"/>
                </a:tc>
                <a:tc>
                  <a:txBody>
                    <a:bodyPr/>
                    <a:lstStyle/>
                    <a:p>
                      <a:pPr indent="0" lvl="0" marL="0" rtl="0" algn="ctr">
                        <a:spcBef>
                          <a:spcPts val="0"/>
                        </a:spcBef>
                        <a:spcAft>
                          <a:spcPts val="0"/>
                        </a:spcAft>
                        <a:buNone/>
                      </a:pPr>
                      <a:r>
                        <a:rPr lang="en" sz="1200"/>
                        <a:t>Exponentiation</a:t>
                      </a:r>
                      <a:endParaRPr sz="1200"/>
                    </a:p>
                  </a:txBody>
                  <a:tcPr marT="91425" marB="91425" marR="91425" marL="91425"/>
                </a:tc>
                <a:tc>
                  <a:txBody>
                    <a:bodyPr/>
                    <a:lstStyle/>
                    <a:p>
                      <a:pPr indent="0" lvl="0" marL="0" rtl="0" algn="ctr">
                        <a:spcBef>
                          <a:spcPts val="0"/>
                        </a:spcBef>
                        <a:spcAft>
                          <a:spcPts val="0"/>
                        </a:spcAft>
                        <a:buNone/>
                      </a:pPr>
                      <a:r>
                        <a:rPr lang="en" sz="1200"/>
                        <a:t>x ** y</a:t>
                      </a:r>
                      <a:endParaRPr sz="1200"/>
                    </a:p>
                  </a:txBody>
                  <a:tcPr marT="91425" marB="91425" marR="91425" marL="91425"/>
                </a:tc>
              </a:tr>
              <a:tr h="365725">
                <a:tc>
                  <a:txBody>
                    <a:bodyPr/>
                    <a:lstStyle/>
                    <a:p>
                      <a:pPr indent="0" lvl="0" marL="0" rtl="0" algn="ctr">
                        <a:spcBef>
                          <a:spcPts val="0"/>
                        </a:spcBef>
                        <a:spcAft>
                          <a:spcPts val="0"/>
                        </a:spcAft>
                        <a:buNone/>
                      </a:pPr>
                      <a:r>
                        <a:rPr lang="en" sz="1200"/>
                        <a:t>//</a:t>
                      </a:r>
                      <a:endParaRPr sz="1200"/>
                    </a:p>
                  </a:txBody>
                  <a:tcPr marT="91425" marB="91425" marR="91425" marL="91425"/>
                </a:tc>
                <a:tc>
                  <a:txBody>
                    <a:bodyPr/>
                    <a:lstStyle/>
                    <a:p>
                      <a:pPr indent="0" lvl="0" marL="0" rtl="0" algn="ctr">
                        <a:spcBef>
                          <a:spcPts val="0"/>
                        </a:spcBef>
                        <a:spcAft>
                          <a:spcPts val="0"/>
                        </a:spcAft>
                        <a:buNone/>
                      </a:pPr>
                      <a:r>
                        <a:rPr lang="en" sz="1200"/>
                        <a:t>Floor Division</a:t>
                      </a:r>
                      <a:endParaRPr sz="1200"/>
                    </a:p>
                  </a:txBody>
                  <a:tcPr marT="91425" marB="91425" marR="91425" marL="91425"/>
                </a:tc>
                <a:tc>
                  <a:txBody>
                    <a:bodyPr/>
                    <a:lstStyle/>
                    <a:p>
                      <a:pPr indent="0" lvl="0" marL="0" rtl="0" algn="ctr">
                        <a:spcBef>
                          <a:spcPts val="0"/>
                        </a:spcBef>
                        <a:spcAft>
                          <a:spcPts val="0"/>
                        </a:spcAft>
                        <a:buNone/>
                      </a:pPr>
                      <a:r>
                        <a:rPr lang="en" sz="1200"/>
                        <a:t>x // y</a:t>
                      </a:r>
                      <a:endParaRPr sz="1200"/>
                    </a:p>
                  </a:txBody>
                  <a:tcPr marT="91425" marB="91425" marR="91425" marL="914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Type Casting</a:t>
            </a:r>
            <a:endParaRPr b="1"/>
          </a:p>
        </p:txBody>
      </p:sp>
      <p:sp>
        <p:nvSpPr>
          <p:cNvPr id="406" name="Google Shape;406;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There may be times when you want to specify a type on to a variable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This can be done with casting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Python is an object-oriented language, and as such it uses classes to define data types, including its primitive types.</a:t>
            </a:r>
            <a:endParaRPr>
              <a:solidFill>
                <a:srgbClr val="000000"/>
              </a:solidFill>
            </a:endParaRPr>
          </a:p>
        </p:txBody>
      </p:sp>
      <p:pic>
        <p:nvPicPr>
          <p:cNvPr id="407" name="Google Shape;407;p67"/>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Type Casting</a:t>
            </a:r>
            <a:endParaRPr b="1"/>
          </a:p>
        </p:txBody>
      </p:sp>
      <p:sp>
        <p:nvSpPr>
          <p:cNvPr id="413" name="Google Shape;413;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Casting in python is therefore done using constructor functions: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int() - constructs an integer number from an integer literal, a float literal (by removing all decimals), or a string literal (providing the string represents a whole number)</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float() - constructs a float number from an integer literal, a float literal or a string literal (providing the string represents a float or an integer)</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str() - constructs a string from a wide variety of data types, including strings, integer literals and float literals</a:t>
            </a:r>
            <a:endParaRPr>
              <a:solidFill>
                <a:srgbClr val="000000"/>
              </a:solidFill>
            </a:endParaRPr>
          </a:p>
        </p:txBody>
      </p:sp>
      <p:pic>
        <p:nvPicPr>
          <p:cNvPr id="414" name="Google Shape;414;p68"/>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9"/>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Built-in Functions</a:t>
            </a:r>
            <a:endParaRPr b="1"/>
          </a:p>
        </p:txBody>
      </p:sp>
      <p:sp>
        <p:nvSpPr>
          <p:cNvPr id="420" name="Google Shape;420;p69"/>
          <p:cNvSpPr txBox="1"/>
          <p:nvPr>
            <p:ph idx="1" type="body"/>
          </p:nvPr>
        </p:nvSpPr>
        <p:spPr>
          <a:xfrm>
            <a:off x="311700" y="771475"/>
            <a:ext cx="8520600" cy="786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A numeric object of one type can be converted in another type using the following functions:</a:t>
            </a:r>
            <a:endParaRPr>
              <a:solidFill>
                <a:srgbClr val="000000"/>
              </a:solidFill>
            </a:endParaRPr>
          </a:p>
        </p:txBody>
      </p:sp>
      <p:pic>
        <p:nvPicPr>
          <p:cNvPr id="421" name="Google Shape;421;p69"/>
          <p:cNvPicPr preferRelativeResize="0"/>
          <p:nvPr/>
        </p:nvPicPr>
        <p:blipFill>
          <a:blip r:embed="rId3">
            <a:alphaModFix/>
          </a:blip>
          <a:stretch>
            <a:fillRect/>
          </a:stretch>
        </p:blipFill>
        <p:spPr>
          <a:xfrm>
            <a:off x="7906375" y="4772650"/>
            <a:ext cx="1250351" cy="385125"/>
          </a:xfrm>
          <a:prstGeom prst="rect">
            <a:avLst/>
          </a:prstGeom>
          <a:noFill/>
          <a:ln>
            <a:noFill/>
          </a:ln>
        </p:spPr>
      </p:pic>
      <p:graphicFrame>
        <p:nvGraphicFramePr>
          <p:cNvPr id="422" name="Google Shape;422;p69"/>
          <p:cNvGraphicFramePr/>
          <p:nvPr/>
        </p:nvGraphicFramePr>
        <p:xfrm>
          <a:off x="1333500" y="1619250"/>
          <a:ext cx="3000000" cy="3000000"/>
        </p:xfrm>
        <a:graphic>
          <a:graphicData uri="http://schemas.openxmlformats.org/drawingml/2006/table">
            <a:tbl>
              <a:tblPr>
                <a:noFill/>
                <a:tableStyleId>{6585B749-1E2C-4951-8381-797B7A0D1B29}</a:tableStyleId>
              </a:tblPr>
              <a:tblGrid>
                <a:gridCol w="1476600"/>
                <a:gridCol w="5015400"/>
              </a:tblGrid>
              <a:tr h="339000">
                <a:tc>
                  <a:txBody>
                    <a:bodyPr/>
                    <a:lstStyle/>
                    <a:p>
                      <a:pPr indent="0" lvl="0" marL="0" rtl="0" algn="ctr">
                        <a:spcBef>
                          <a:spcPts val="0"/>
                        </a:spcBef>
                        <a:spcAft>
                          <a:spcPts val="0"/>
                        </a:spcAft>
                        <a:buNone/>
                      </a:pPr>
                      <a:r>
                        <a:rPr b="1" lang="en" sz="1200"/>
                        <a:t>Built-in Function</a:t>
                      </a:r>
                      <a:endParaRPr b="1" sz="1200"/>
                    </a:p>
                  </a:txBody>
                  <a:tcPr marT="91425" marB="91425" marR="91425" marL="91425"/>
                </a:tc>
                <a:tc>
                  <a:txBody>
                    <a:bodyPr/>
                    <a:lstStyle/>
                    <a:p>
                      <a:pPr indent="0" lvl="0" marL="0" rtl="0" algn="ctr">
                        <a:spcBef>
                          <a:spcPts val="0"/>
                        </a:spcBef>
                        <a:spcAft>
                          <a:spcPts val="0"/>
                        </a:spcAft>
                        <a:buNone/>
                      </a:pPr>
                      <a:r>
                        <a:rPr b="1" lang="en" sz="1200"/>
                        <a:t>Description</a:t>
                      </a:r>
                      <a:endParaRPr b="1" sz="1200"/>
                    </a:p>
                  </a:txBody>
                  <a:tcPr marT="91425" marB="91425" marR="91425" marL="91425"/>
                </a:tc>
              </a:tr>
              <a:tr h="310750">
                <a:tc>
                  <a:txBody>
                    <a:bodyPr/>
                    <a:lstStyle/>
                    <a:p>
                      <a:pPr indent="0" lvl="0" marL="0" rtl="0" algn="l">
                        <a:spcBef>
                          <a:spcPts val="0"/>
                        </a:spcBef>
                        <a:spcAft>
                          <a:spcPts val="0"/>
                        </a:spcAft>
                        <a:buNone/>
                      </a:pPr>
                      <a:r>
                        <a:rPr lang="en" sz="1000"/>
                        <a:t>int</a:t>
                      </a:r>
                      <a:endParaRPr sz="1000"/>
                    </a:p>
                  </a:txBody>
                  <a:tcPr marT="91425" marB="91425" marR="91425" marL="91425"/>
                </a:tc>
                <a:tc>
                  <a:txBody>
                    <a:bodyPr/>
                    <a:lstStyle/>
                    <a:p>
                      <a:pPr indent="0" lvl="0" marL="0" rtl="0" algn="l">
                        <a:spcBef>
                          <a:spcPts val="0"/>
                        </a:spcBef>
                        <a:spcAft>
                          <a:spcPts val="0"/>
                        </a:spcAft>
                        <a:buNone/>
                      </a:pPr>
                      <a:r>
                        <a:rPr lang="en" sz="1000"/>
                        <a:t>Returns the integer object from a float or a string containing digits.</a:t>
                      </a:r>
                      <a:endParaRPr sz="1000"/>
                    </a:p>
                  </a:txBody>
                  <a:tcPr marT="91425" marB="91425" marR="91425" marL="91425"/>
                </a:tc>
              </a:tr>
              <a:tr h="452025">
                <a:tc>
                  <a:txBody>
                    <a:bodyPr/>
                    <a:lstStyle/>
                    <a:p>
                      <a:pPr indent="0" lvl="0" marL="0" rtl="0" algn="l">
                        <a:spcBef>
                          <a:spcPts val="0"/>
                        </a:spcBef>
                        <a:spcAft>
                          <a:spcPts val="0"/>
                        </a:spcAft>
                        <a:buNone/>
                      </a:pPr>
                      <a:r>
                        <a:rPr lang="en" sz="1000"/>
                        <a:t>float</a:t>
                      </a:r>
                      <a:endParaRPr sz="1000"/>
                    </a:p>
                  </a:txBody>
                  <a:tcPr marT="91425" marB="91425" marR="91425" marL="91425"/>
                </a:tc>
                <a:tc>
                  <a:txBody>
                    <a:bodyPr/>
                    <a:lstStyle/>
                    <a:p>
                      <a:pPr indent="0" lvl="0" marL="0" rtl="0" algn="l">
                        <a:spcBef>
                          <a:spcPts val="0"/>
                        </a:spcBef>
                        <a:spcAft>
                          <a:spcPts val="0"/>
                        </a:spcAft>
                        <a:buNone/>
                      </a:pPr>
                      <a:r>
                        <a:rPr lang="en" sz="1000"/>
                        <a:t>Returns a floating-point number object from a number or string containing digits with decimal point or scientific notation.</a:t>
                      </a:r>
                      <a:endParaRPr sz="1000"/>
                    </a:p>
                  </a:txBody>
                  <a:tcPr marT="91425" marB="91425" marR="91425" marL="91425"/>
                </a:tc>
              </a:tr>
              <a:tr h="310750">
                <a:tc>
                  <a:txBody>
                    <a:bodyPr/>
                    <a:lstStyle/>
                    <a:p>
                      <a:pPr indent="0" lvl="0" marL="0" rtl="0" algn="l">
                        <a:spcBef>
                          <a:spcPts val="0"/>
                        </a:spcBef>
                        <a:spcAft>
                          <a:spcPts val="0"/>
                        </a:spcAft>
                        <a:buNone/>
                      </a:pPr>
                      <a:r>
                        <a:rPr lang="en" sz="1000"/>
                        <a:t>complex</a:t>
                      </a:r>
                      <a:endParaRPr sz="1000"/>
                    </a:p>
                  </a:txBody>
                  <a:tcPr marT="91425" marB="91425" marR="91425" marL="91425"/>
                </a:tc>
                <a:tc>
                  <a:txBody>
                    <a:bodyPr/>
                    <a:lstStyle/>
                    <a:p>
                      <a:pPr indent="0" lvl="0" marL="0" rtl="0" algn="l">
                        <a:spcBef>
                          <a:spcPts val="0"/>
                        </a:spcBef>
                        <a:spcAft>
                          <a:spcPts val="0"/>
                        </a:spcAft>
                        <a:buNone/>
                      </a:pPr>
                      <a:r>
                        <a:rPr lang="en" sz="1000"/>
                        <a:t>Returns a complex number with real and imaginary components.</a:t>
                      </a:r>
                      <a:endParaRPr sz="1000"/>
                    </a:p>
                  </a:txBody>
                  <a:tcPr marT="91425" marB="91425" marR="91425" marL="91425"/>
                </a:tc>
              </a:tr>
              <a:tr h="310750">
                <a:tc>
                  <a:txBody>
                    <a:bodyPr/>
                    <a:lstStyle/>
                    <a:p>
                      <a:pPr indent="0" lvl="0" marL="0" rtl="0" algn="l">
                        <a:spcBef>
                          <a:spcPts val="0"/>
                        </a:spcBef>
                        <a:spcAft>
                          <a:spcPts val="0"/>
                        </a:spcAft>
                        <a:buNone/>
                      </a:pPr>
                      <a:r>
                        <a:rPr lang="en" sz="1000"/>
                        <a:t>hex</a:t>
                      </a:r>
                      <a:endParaRPr sz="1000"/>
                    </a:p>
                  </a:txBody>
                  <a:tcPr marT="91425" marB="91425" marR="91425" marL="91425"/>
                </a:tc>
                <a:tc>
                  <a:txBody>
                    <a:bodyPr/>
                    <a:lstStyle/>
                    <a:p>
                      <a:pPr indent="0" lvl="0" marL="0" rtl="0" algn="l">
                        <a:spcBef>
                          <a:spcPts val="0"/>
                        </a:spcBef>
                        <a:spcAft>
                          <a:spcPts val="0"/>
                        </a:spcAft>
                        <a:buNone/>
                      </a:pPr>
                      <a:r>
                        <a:rPr lang="en" sz="1000"/>
                        <a:t>Converts a decimal integer into a hexadecimal number with 0x prefix.</a:t>
                      </a:r>
                      <a:endParaRPr sz="1000"/>
                    </a:p>
                  </a:txBody>
                  <a:tcPr marT="91425" marB="91425" marR="91425" marL="91425"/>
                </a:tc>
              </a:tr>
              <a:tr h="310750">
                <a:tc>
                  <a:txBody>
                    <a:bodyPr/>
                    <a:lstStyle/>
                    <a:p>
                      <a:pPr indent="0" lvl="0" marL="0" rtl="0" algn="l">
                        <a:spcBef>
                          <a:spcPts val="0"/>
                        </a:spcBef>
                        <a:spcAft>
                          <a:spcPts val="0"/>
                        </a:spcAft>
                        <a:buNone/>
                      </a:pPr>
                      <a:r>
                        <a:rPr lang="en" sz="1000"/>
                        <a:t>oct</a:t>
                      </a:r>
                      <a:endParaRPr sz="1000"/>
                    </a:p>
                  </a:txBody>
                  <a:tcPr marT="91425" marB="91425" marR="91425" marL="91425"/>
                </a:tc>
                <a:tc>
                  <a:txBody>
                    <a:bodyPr/>
                    <a:lstStyle/>
                    <a:p>
                      <a:pPr indent="0" lvl="0" marL="0" rtl="0" algn="l">
                        <a:spcBef>
                          <a:spcPts val="0"/>
                        </a:spcBef>
                        <a:spcAft>
                          <a:spcPts val="0"/>
                        </a:spcAft>
                        <a:buNone/>
                      </a:pPr>
                      <a:r>
                        <a:rPr lang="en" sz="1000"/>
                        <a:t>Converts a decimal integer in an octal representation with 0o prefix.</a:t>
                      </a:r>
                      <a:endParaRPr sz="1000"/>
                    </a:p>
                  </a:txBody>
                  <a:tcPr marT="91425" marB="91425" marR="91425" marL="91425"/>
                </a:tc>
              </a:tr>
              <a:tr h="310750">
                <a:tc>
                  <a:txBody>
                    <a:bodyPr/>
                    <a:lstStyle/>
                    <a:p>
                      <a:pPr indent="0" lvl="0" marL="0" rtl="0" algn="l">
                        <a:spcBef>
                          <a:spcPts val="0"/>
                        </a:spcBef>
                        <a:spcAft>
                          <a:spcPts val="0"/>
                        </a:spcAft>
                        <a:buNone/>
                      </a:pPr>
                      <a:r>
                        <a:rPr lang="en" sz="1000"/>
                        <a:t>pow</a:t>
                      </a:r>
                      <a:endParaRPr sz="1000"/>
                    </a:p>
                  </a:txBody>
                  <a:tcPr marT="91425" marB="91425" marR="91425" marL="91425"/>
                </a:tc>
                <a:tc>
                  <a:txBody>
                    <a:bodyPr/>
                    <a:lstStyle/>
                    <a:p>
                      <a:pPr indent="0" lvl="0" marL="0" rtl="0" algn="l">
                        <a:spcBef>
                          <a:spcPts val="0"/>
                        </a:spcBef>
                        <a:spcAft>
                          <a:spcPts val="0"/>
                        </a:spcAft>
                        <a:buNone/>
                      </a:pPr>
                      <a:r>
                        <a:rPr lang="en" sz="1000"/>
                        <a:t>Returns the power of the specified numbers.</a:t>
                      </a:r>
                      <a:endParaRPr sz="1000"/>
                    </a:p>
                  </a:txBody>
                  <a:tcPr marT="91425" marB="91425" marR="91425" marL="91425"/>
                </a:tc>
              </a:tr>
              <a:tr h="310750">
                <a:tc>
                  <a:txBody>
                    <a:bodyPr/>
                    <a:lstStyle/>
                    <a:p>
                      <a:pPr indent="0" lvl="0" marL="0" rtl="0" algn="l">
                        <a:spcBef>
                          <a:spcPts val="0"/>
                        </a:spcBef>
                        <a:spcAft>
                          <a:spcPts val="0"/>
                        </a:spcAft>
                        <a:buNone/>
                      </a:pPr>
                      <a:r>
                        <a:rPr lang="en" sz="1000"/>
                        <a:t>abs</a:t>
                      </a:r>
                      <a:endParaRPr sz="1000"/>
                    </a:p>
                  </a:txBody>
                  <a:tcPr marT="91425" marB="91425" marR="91425" marL="91425"/>
                </a:tc>
                <a:tc>
                  <a:txBody>
                    <a:bodyPr/>
                    <a:lstStyle/>
                    <a:p>
                      <a:pPr indent="0" lvl="0" marL="0" rtl="0" algn="l">
                        <a:spcBef>
                          <a:spcPts val="0"/>
                        </a:spcBef>
                        <a:spcAft>
                          <a:spcPts val="0"/>
                        </a:spcAft>
                        <a:buNone/>
                      </a:pPr>
                      <a:r>
                        <a:rPr lang="en" sz="1000"/>
                        <a:t>Returns the absolute value of a number without considering its sign.</a:t>
                      </a:r>
                      <a:endParaRPr sz="1000"/>
                    </a:p>
                  </a:txBody>
                  <a:tcPr marT="91425" marB="91425" marR="91425" marL="91425"/>
                </a:tc>
              </a:tr>
              <a:tr h="310750">
                <a:tc>
                  <a:txBody>
                    <a:bodyPr/>
                    <a:lstStyle/>
                    <a:p>
                      <a:pPr indent="0" lvl="0" marL="0" rtl="0" algn="l">
                        <a:spcBef>
                          <a:spcPts val="0"/>
                        </a:spcBef>
                        <a:spcAft>
                          <a:spcPts val="0"/>
                        </a:spcAft>
                        <a:buNone/>
                      </a:pPr>
                      <a:r>
                        <a:rPr lang="en" sz="1000"/>
                        <a:t>round</a:t>
                      </a:r>
                      <a:endParaRPr sz="1000"/>
                    </a:p>
                  </a:txBody>
                  <a:tcPr marT="91425" marB="91425" marR="91425" marL="91425"/>
                </a:tc>
                <a:tc>
                  <a:txBody>
                    <a:bodyPr/>
                    <a:lstStyle/>
                    <a:p>
                      <a:pPr indent="0" lvl="0" marL="0" rtl="0" algn="l">
                        <a:spcBef>
                          <a:spcPts val="0"/>
                        </a:spcBef>
                        <a:spcAft>
                          <a:spcPts val="0"/>
                        </a:spcAft>
                        <a:buNone/>
                      </a:pPr>
                      <a:r>
                        <a:rPr lang="en" sz="1000"/>
                        <a:t>Returns the rounded number.</a:t>
                      </a:r>
                      <a:endParaRPr sz="1000"/>
                    </a:p>
                  </a:txBody>
                  <a:tcPr marT="91425" marB="91425" marR="91425" marL="91425"/>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Simulation [03]</a:t>
            </a:r>
            <a:endParaRPr b="1"/>
          </a:p>
        </p:txBody>
      </p:sp>
      <p:sp>
        <p:nvSpPr>
          <p:cNvPr id="428" name="Google Shape;428;p70"/>
          <p:cNvSpPr txBox="1"/>
          <p:nvPr>
            <p:ph idx="1" type="body"/>
          </p:nvPr>
        </p:nvSpPr>
        <p:spPr>
          <a:xfrm>
            <a:off x="311700" y="1152475"/>
            <a:ext cx="3611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Simulation Day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SimulationDay01-03_JTB.py</a:t>
            </a:r>
            <a:endParaRPr b="1">
              <a:solidFill>
                <a:srgbClr val="000000"/>
              </a:solidFill>
            </a:endParaRPr>
          </a:p>
        </p:txBody>
      </p:sp>
      <p:pic>
        <p:nvPicPr>
          <p:cNvPr id="429" name="Google Shape;429;p70"/>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430" name="Google Shape;430;p70"/>
          <p:cNvPicPr preferRelativeResize="0"/>
          <p:nvPr/>
        </p:nvPicPr>
        <p:blipFill rotWithShape="1">
          <a:blip r:embed="rId4">
            <a:alphaModFix/>
          </a:blip>
          <a:srcRect b="0" l="0" r="0" t="0"/>
          <a:stretch/>
        </p:blipFill>
        <p:spPr>
          <a:xfrm>
            <a:off x="3986175" y="752469"/>
            <a:ext cx="4762500" cy="37623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71"/>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436" name="Google Shape;436;p71"/>
          <p:cNvPicPr preferRelativeResize="0"/>
          <p:nvPr/>
        </p:nvPicPr>
        <p:blipFill>
          <a:blip r:embed="rId4">
            <a:alphaModFix/>
          </a:blip>
          <a:stretch>
            <a:fillRect/>
          </a:stretch>
        </p:blipFill>
        <p:spPr>
          <a:xfrm>
            <a:off x="3174400" y="284326"/>
            <a:ext cx="5817200" cy="4360725"/>
          </a:xfrm>
          <a:prstGeom prst="rect">
            <a:avLst/>
          </a:prstGeom>
          <a:noFill/>
          <a:ln>
            <a:noFill/>
          </a:ln>
        </p:spPr>
      </p:pic>
      <p:sp>
        <p:nvSpPr>
          <p:cNvPr id="437" name="Google Shape;437;p71"/>
          <p:cNvSpPr txBox="1"/>
          <p:nvPr>
            <p:ph type="title"/>
          </p:nvPr>
        </p:nvSpPr>
        <p:spPr>
          <a:xfrm>
            <a:off x="350475" y="710775"/>
            <a:ext cx="3462000" cy="120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Let’s work on the problem set!!!</a:t>
            </a:r>
            <a:endParaRPr b="1"/>
          </a:p>
        </p:txBody>
      </p:sp>
      <p:sp>
        <p:nvSpPr>
          <p:cNvPr id="438" name="Google Shape;438;p71"/>
          <p:cNvSpPr txBox="1"/>
          <p:nvPr>
            <p:ph idx="1" type="body"/>
          </p:nvPr>
        </p:nvSpPr>
        <p:spPr>
          <a:xfrm>
            <a:off x="350475" y="2326200"/>
            <a:ext cx="3229200" cy="155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Problem Set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PS03_JTB.py</a:t>
            </a:r>
            <a:endParaRPr b="1">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Trainer’s Tips 02:</a:t>
            </a:r>
            <a:endParaRPr b="1"/>
          </a:p>
        </p:txBody>
      </p:sp>
      <p:sp>
        <p:nvSpPr>
          <p:cNvPr id="444" name="Google Shape;444;p72"/>
          <p:cNvSpPr txBox="1"/>
          <p:nvPr>
            <p:ph idx="1" type="body"/>
          </p:nvPr>
        </p:nvSpPr>
        <p:spPr>
          <a:xfrm>
            <a:off x="733050" y="1262425"/>
            <a:ext cx="4105200" cy="34164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300">
                <a:solidFill>
                  <a:srgbClr val="000000"/>
                </a:solidFill>
              </a:rPr>
              <a:t>ORGANIZED MATERIAL</a:t>
            </a:r>
            <a:endParaRPr b="1" sz="2300">
              <a:solidFill>
                <a:srgbClr val="000000"/>
              </a:solidFill>
            </a:endParaRPr>
          </a:p>
          <a:p>
            <a:pPr indent="0" lvl="0" marL="0" rtl="0" algn="l">
              <a:spcBef>
                <a:spcPts val="1200"/>
              </a:spcBef>
              <a:spcAft>
                <a:spcPts val="1200"/>
              </a:spcAft>
              <a:buNone/>
            </a:pPr>
            <a:r>
              <a:rPr lang="en">
                <a:solidFill>
                  <a:srgbClr val="000000"/>
                </a:solidFill>
              </a:rPr>
              <a:t>Trainers must ensure that training materials are comprehensive and well-structured. These materials encompass various elements such as repository tools, communication mediums, content, assessments, and modalities, all contributing to the effective and coherent delivery of the training program.</a:t>
            </a:r>
            <a:endParaRPr>
              <a:solidFill>
                <a:srgbClr val="000000"/>
              </a:solidFill>
            </a:endParaRPr>
          </a:p>
        </p:txBody>
      </p:sp>
      <p:pic>
        <p:nvPicPr>
          <p:cNvPr id="445" name="Google Shape;445;p72"/>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446" name="Google Shape;446;p72"/>
          <p:cNvPicPr preferRelativeResize="0"/>
          <p:nvPr/>
        </p:nvPicPr>
        <p:blipFill>
          <a:blip r:embed="rId4">
            <a:alphaModFix/>
          </a:blip>
          <a:stretch>
            <a:fillRect/>
          </a:stretch>
        </p:blipFill>
        <p:spPr>
          <a:xfrm>
            <a:off x="4990650" y="1170125"/>
            <a:ext cx="3457039" cy="34501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Sources:</a:t>
            </a:r>
            <a:endParaRPr b="1"/>
          </a:p>
        </p:txBody>
      </p:sp>
      <p:sp>
        <p:nvSpPr>
          <p:cNvPr id="452" name="Google Shape;452;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Clr>
                <a:schemeClr val="dk1"/>
              </a:buClr>
              <a:buSzPct val="100000"/>
              <a:buChar char="●"/>
            </a:pPr>
            <a:r>
              <a:rPr lang="en">
                <a:solidFill>
                  <a:schemeClr val="dk1"/>
                </a:solidFill>
                <a:uFill>
                  <a:noFill/>
                </a:uFill>
                <a:hlinkClick r:id="rId3">
                  <a:extLst>
                    <a:ext uri="{A12FA001-AC4F-418D-AE19-62706E023703}">
                      <ahyp:hlinkClr val="tx"/>
                    </a:ext>
                  </a:extLst>
                </a:hlinkClick>
              </a:rPr>
              <a:t>https://www.python.org/downloads/</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4">
                  <a:extLst>
                    <a:ext uri="{A12FA001-AC4F-418D-AE19-62706E023703}">
                      <ahyp:hlinkClr val="tx"/>
                    </a:ext>
                  </a:extLst>
                </a:hlinkClick>
              </a:rPr>
              <a:t>https://youtu.be/i-MuSAwgwCU</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5">
                  <a:extLst>
                    <a:ext uri="{A12FA001-AC4F-418D-AE19-62706E023703}">
                      <ahyp:hlinkClr val="tx"/>
                    </a:ext>
                  </a:extLst>
                </a:hlinkClick>
              </a:rPr>
              <a:t>https://classroom.google.com/c/NTE5NzI3NDA3NTU1/m/NjA4MjI3MDEwMTc5/details</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6">
                  <a:extLst>
                    <a:ext uri="{A12FA001-AC4F-418D-AE19-62706E023703}">
                      <ahyp:hlinkClr val="tx"/>
                    </a:ext>
                  </a:extLst>
                </a:hlinkClick>
              </a:rPr>
              <a:t>https://youtu.be/VC13MkENVoY</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7">
                  <a:extLst>
                    <a:ext uri="{A12FA001-AC4F-418D-AE19-62706E023703}">
                      <ahyp:hlinkClr val="tx"/>
                    </a:ext>
                  </a:extLst>
                </a:hlinkClick>
              </a:rPr>
              <a:t>https://youtu.be/GenKovl05YU</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8">
                  <a:extLst>
                    <a:ext uri="{A12FA001-AC4F-418D-AE19-62706E023703}">
                      <ahyp:hlinkClr val="tx"/>
                    </a:ext>
                  </a:extLst>
                </a:hlinkClick>
              </a:rPr>
              <a:t>https://youtu.be/riL_xn6BKD8</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9">
                  <a:extLst>
                    <a:ext uri="{A12FA001-AC4F-418D-AE19-62706E023703}">
                      <ahyp:hlinkClr val="tx"/>
                    </a:ext>
                  </a:extLst>
                </a:hlinkClick>
              </a:rPr>
              <a:t>https://youtu.be/_uQrJ0TkZlc</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0">
                  <a:extLst>
                    <a:ext uri="{A12FA001-AC4F-418D-AE19-62706E023703}">
                      <ahyp:hlinkClr val="tx"/>
                    </a:ext>
                  </a:extLst>
                </a:hlinkClick>
              </a:rPr>
              <a:t>https://docs.python.org/3/tutorial/index.html</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1">
                  <a:extLst>
                    <a:ext uri="{A12FA001-AC4F-418D-AE19-62706E023703}">
                      <ahyp:hlinkClr val="tx"/>
                    </a:ext>
                  </a:extLst>
                </a:hlinkClick>
              </a:rPr>
              <a:t>https://www.pythontutorial.net/</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https://www.programiz.com/python-programming</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2">
                  <a:extLst>
                    <a:ext uri="{A12FA001-AC4F-418D-AE19-62706E023703}">
                      <ahyp:hlinkClr val="tx"/>
                    </a:ext>
                  </a:extLst>
                </a:hlinkClick>
              </a:rPr>
              <a:t>https://www.tutorialsteacher.com/python</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3">
                  <a:extLst>
                    <a:ext uri="{A12FA001-AC4F-418D-AE19-62706E023703}">
                      <ahyp:hlinkClr val="tx"/>
                    </a:ext>
                  </a:extLst>
                </a:hlinkClick>
              </a:rPr>
              <a:t>https://www.tutorialspoint.com/python/index.htm</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4">
                  <a:extLst>
                    <a:ext uri="{A12FA001-AC4F-418D-AE19-62706E023703}">
                      <ahyp:hlinkClr val="tx"/>
                    </a:ext>
                  </a:extLst>
                </a:hlinkClick>
              </a:rPr>
              <a:t>https://www.w3schools.com/python/</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5">
                  <a:extLst>
                    <a:ext uri="{A12FA001-AC4F-418D-AE19-62706E023703}">
                      <ahyp:hlinkClr val="tx"/>
                    </a:ext>
                  </a:extLst>
                </a:hlinkClick>
              </a:rPr>
              <a:t>https://www.onlinegdb.com/</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https://intellipaat.com/blog/tutorial/python-tutorial/?US</a:t>
            </a:r>
            <a:endParaRPr>
              <a:solidFill>
                <a:schemeClr val="dk1"/>
              </a:solidFill>
            </a:endParaRPr>
          </a:p>
        </p:txBody>
      </p:sp>
      <p:pic>
        <p:nvPicPr>
          <p:cNvPr id="453" name="Google Shape;453;p73"/>
          <p:cNvPicPr preferRelativeResize="0"/>
          <p:nvPr/>
        </p:nvPicPr>
        <p:blipFill>
          <a:blip r:embed="rId16">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Advantages</a:t>
            </a:r>
            <a:endParaRPr b="1"/>
          </a:p>
        </p:txBody>
      </p:sp>
      <p:sp>
        <p:nvSpPr>
          <p:cNvPr id="134" name="Google Shape;13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Char char="●"/>
            </a:pPr>
            <a:r>
              <a:rPr lang="en">
                <a:solidFill>
                  <a:srgbClr val="000000"/>
                </a:solidFill>
              </a:rPr>
              <a:t>Python provides enhanced readability. For that purpose, uniform indents are used to delimit blocks of statements instead of curly brackets, like in many languages such as C, C++, and Java.</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Python is free and distributed as open-source software. A large programming community is actively involved in the development and support of Python libraries for various applications such as web frameworks, mathematical computing, and data science.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standard distribution of Python contains the Tkinter GUI toolkit, which is the implementation of a popular GUI library called Tcl/Tk. An attractive GUI can be constructed using Tkinter. Many other GUI libraries like Qt, GTK, WxWidgets, etc. are also ported to Python.</a:t>
            </a:r>
            <a:endParaRPr>
              <a:solidFill>
                <a:srgbClr val="000000"/>
              </a:solidFill>
            </a:endParaRPr>
          </a:p>
        </p:txBody>
      </p:sp>
      <p:pic>
        <p:nvPicPr>
          <p:cNvPr id="135" name="Google Shape;135;p29"/>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74"/>
          <p:cNvPicPr preferRelativeResize="0"/>
          <p:nvPr/>
        </p:nvPicPr>
        <p:blipFill>
          <a:blip r:embed="rId3">
            <a:alphaModFix/>
          </a:blip>
          <a:stretch>
            <a:fillRect/>
          </a:stretch>
        </p:blipFill>
        <p:spPr>
          <a:xfrm>
            <a:off x="7906375" y="4772650"/>
            <a:ext cx="1250351" cy="385125"/>
          </a:xfrm>
          <a:prstGeom prst="rect">
            <a:avLst/>
          </a:prstGeom>
          <a:noFill/>
          <a:ln>
            <a:noFill/>
          </a:ln>
        </p:spPr>
      </p:pic>
      <p:sp>
        <p:nvSpPr>
          <p:cNvPr id="459" name="Google Shape;459;p74"/>
          <p:cNvSpPr txBox="1"/>
          <p:nvPr>
            <p:ph type="title"/>
          </p:nvPr>
        </p:nvSpPr>
        <p:spPr>
          <a:xfrm>
            <a:off x="580425" y="1960325"/>
            <a:ext cx="3113100" cy="68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Thank you…</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Tools and Frameworks</a:t>
            </a:r>
            <a:endParaRPr b="1"/>
          </a:p>
        </p:txBody>
      </p:sp>
      <p:sp>
        <p:nvSpPr>
          <p:cNvPr id="141" name="Google Shape;14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The following lists important tools and frameworks to develop different types of Python applications: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Web Development: Django, Pyramid, Bottle, Tornado, Flask, web2py</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GUI Development: tkInter, PyGObject, PyQt, PySide, Kivy, wxPython</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Scientific and Numeric: SciPy, Pandas, IPython</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Software Development: Buildbot, Trac, Roundup</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System Administration: Ansible, Salt, OpenStack</a:t>
            </a:r>
            <a:endParaRPr>
              <a:solidFill>
                <a:srgbClr val="000000"/>
              </a:solidFill>
            </a:endParaRPr>
          </a:p>
        </p:txBody>
      </p:sp>
      <p:pic>
        <p:nvPicPr>
          <p:cNvPr id="142" name="Google Shape;142;p30"/>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Application of Python</a:t>
            </a:r>
            <a:endParaRPr b="1"/>
          </a:p>
        </p:txBody>
      </p:sp>
      <p:sp>
        <p:nvSpPr>
          <p:cNvPr id="148" name="Google Shape;14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Data Science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Machine Learning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Web Development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Image Processing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Game Development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Embedded Systems and IoT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Android Apps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Automated Jobs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Rapid Development Tool</a:t>
            </a:r>
            <a:endParaRPr>
              <a:solidFill>
                <a:srgbClr val="000000"/>
              </a:solidFill>
            </a:endParaRPr>
          </a:p>
        </p:txBody>
      </p:sp>
      <p:pic>
        <p:nvPicPr>
          <p:cNvPr id="149" name="Google Shape;149;p31"/>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Interpreter: Shell/REPL</a:t>
            </a:r>
            <a:endParaRPr b="1"/>
          </a:p>
        </p:txBody>
      </p:sp>
      <p:sp>
        <p:nvSpPr>
          <p:cNvPr id="155" name="Google Shape;155;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Python is an interpreter language. It means it executes the code line by line. Python provides a Python Shell, which is used to execute a single Python command and display the result.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It is also known as REPL (Read, Evaluate, Print, Loop), where it reads the command, evaluates the command, prints the result, and loop it back to read the command again.</a:t>
            </a:r>
            <a:endParaRPr>
              <a:solidFill>
                <a:srgbClr val="000000"/>
              </a:solidFill>
            </a:endParaRPr>
          </a:p>
        </p:txBody>
      </p:sp>
      <p:pic>
        <p:nvPicPr>
          <p:cNvPr id="156" name="Google Shape;156;p32"/>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IDLE</a:t>
            </a:r>
            <a:endParaRPr b="1"/>
          </a:p>
        </p:txBody>
      </p:sp>
      <p:sp>
        <p:nvSpPr>
          <p:cNvPr id="162" name="Google Shape;162;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IDLE (Integrated Development and Learning Environment) is an integrated development environment (IDE) for Python. The Python installer for Windows contains the IDLE module by default.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IDLE can be used to execute a single statement just like Python Shell and also to create, modify, and execute Python scripts. IDLE provides a fully-featured text editor to create Python script that includes features like syntax highlighting, autocompletion, and smart indent. It also has a debugger with stepping and breakpoints features.</a:t>
            </a:r>
            <a:endParaRPr>
              <a:solidFill>
                <a:srgbClr val="000000"/>
              </a:solidFill>
            </a:endParaRPr>
          </a:p>
        </p:txBody>
      </p:sp>
      <p:pic>
        <p:nvPicPr>
          <p:cNvPr id="163" name="Google Shape;163;p33"/>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